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647" r:id="rId2"/>
    <p:sldId id="474" r:id="rId3"/>
    <p:sldId id="669" r:id="rId4"/>
    <p:sldId id="467" r:id="rId5"/>
    <p:sldId id="468" r:id="rId6"/>
    <p:sldId id="563" r:id="rId7"/>
    <p:sldId id="670" r:id="rId8"/>
    <p:sldId id="672" r:id="rId9"/>
    <p:sldId id="521" r:id="rId10"/>
    <p:sldId id="673" r:id="rId11"/>
    <p:sldId id="664" r:id="rId12"/>
    <p:sldId id="609" r:id="rId13"/>
    <p:sldId id="613" r:id="rId14"/>
    <p:sldId id="534" r:id="rId15"/>
    <p:sldId id="611" r:id="rId16"/>
    <p:sldId id="674" r:id="rId17"/>
    <p:sldId id="676" r:id="rId18"/>
    <p:sldId id="615" r:id="rId19"/>
    <p:sldId id="699" r:id="rId20"/>
    <p:sldId id="618" r:id="rId21"/>
    <p:sldId id="679" r:id="rId22"/>
    <p:sldId id="659" r:id="rId23"/>
    <p:sldId id="700" r:id="rId24"/>
    <p:sldId id="727" r:id="rId25"/>
    <p:sldId id="728" r:id="rId26"/>
    <p:sldId id="623" r:id="rId27"/>
    <p:sldId id="624" r:id="rId28"/>
    <p:sldId id="714" r:id="rId29"/>
    <p:sldId id="702" r:id="rId30"/>
    <p:sldId id="716" r:id="rId31"/>
    <p:sldId id="722" r:id="rId32"/>
    <p:sldId id="723" r:id="rId33"/>
    <p:sldId id="725" r:id="rId34"/>
    <p:sldId id="726" r:id="rId35"/>
    <p:sldId id="631" r:id="rId36"/>
    <p:sldId id="630" r:id="rId37"/>
    <p:sldId id="686" r:id="rId38"/>
    <p:sldId id="528" r:id="rId39"/>
    <p:sldId id="693" r:id="rId40"/>
    <p:sldId id="634" r:id="rId41"/>
    <p:sldId id="501" r:id="rId42"/>
    <p:sldId id="688" r:id="rId43"/>
    <p:sldId id="635" r:id="rId44"/>
    <p:sldId id="705" r:id="rId45"/>
    <p:sldId id="696" r:id="rId46"/>
    <p:sldId id="691" r:id="rId47"/>
    <p:sldId id="721" r:id="rId48"/>
    <p:sldId id="667" r:id="rId49"/>
    <p:sldId id="706" r:id="rId50"/>
    <p:sldId id="493" r:id="rId51"/>
    <p:sldId id="642" r:id="rId52"/>
    <p:sldId id="601" r:id="rId5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3583"/>
    <a:srgbClr val="2A6CA8"/>
    <a:srgbClr val="EAE4E9"/>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2DAB41-B0D7-4E5B-9D6C-D3A1CB5E0065}" v="419" dt="2025-11-04T19:56:31.0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13" autoAdjust="0"/>
    <p:restoredTop sz="94660"/>
  </p:normalViewPr>
  <p:slideViewPr>
    <p:cSldViewPr snapToGrid="0">
      <p:cViewPr varScale="1">
        <p:scale>
          <a:sx n="108" d="100"/>
          <a:sy n="108" d="100"/>
        </p:scale>
        <p:origin x="228"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9C38B9-3F1F-491E-A43E-42AE9EDF56A3}" type="datetimeFigureOut">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FACA20-D79E-49DC-BBC1-08D40C96FF03}" type="slidenum">
              <a:rPr lang="en-US" smtClean="0"/>
              <a:t>‹#›</a:t>
            </a:fld>
            <a:endParaRPr lang="en-US" dirty="0"/>
          </a:p>
        </p:txBody>
      </p:sp>
    </p:spTree>
    <p:extLst>
      <p:ext uri="{BB962C8B-B14F-4D97-AF65-F5344CB8AC3E}">
        <p14:creationId xmlns:p14="http://schemas.microsoft.com/office/powerpoint/2010/main" val="1683955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9C38B9-3F1F-491E-A43E-42AE9EDF56A3}" type="datetimeFigureOut">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FACA20-D79E-49DC-BBC1-08D40C96FF03}" type="slidenum">
              <a:rPr lang="en-US" smtClean="0"/>
              <a:t>‹#›</a:t>
            </a:fld>
            <a:endParaRPr lang="en-US" dirty="0"/>
          </a:p>
        </p:txBody>
      </p:sp>
    </p:spTree>
    <p:extLst>
      <p:ext uri="{BB962C8B-B14F-4D97-AF65-F5344CB8AC3E}">
        <p14:creationId xmlns:p14="http://schemas.microsoft.com/office/powerpoint/2010/main" val="2845256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9C38B9-3F1F-491E-A43E-42AE9EDF56A3}" type="datetimeFigureOut">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FACA20-D79E-49DC-BBC1-08D40C96FF03}" type="slidenum">
              <a:rPr lang="en-US" smtClean="0"/>
              <a:t>‹#›</a:t>
            </a:fld>
            <a:endParaRPr lang="en-US" dirty="0"/>
          </a:p>
        </p:txBody>
      </p:sp>
    </p:spTree>
    <p:extLst>
      <p:ext uri="{BB962C8B-B14F-4D97-AF65-F5344CB8AC3E}">
        <p14:creationId xmlns:p14="http://schemas.microsoft.com/office/powerpoint/2010/main" val="1786983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9C38B9-3F1F-491E-A43E-42AE9EDF56A3}" type="datetimeFigureOut">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FACA20-D79E-49DC-BBC1-08D40C96FF03}" type="slidenum">
              <a:rPr lang="en-US" smtClean="0"/>
              <a:t>‹#›</a:t>
            </a:fld>
            <a:endParaRPr lang="en-US" dirty="0"/>
          </a:p>
        </p:txBody>
      </p:sp>
    </p:spTree>
    <p:extLst>
      <p:ext uri="{BB962C8B-B14F-4D97-AF65-F5344CB8AC3E}">
        <p14:creationId xmlns:p14="http://schemas.microsoft.com/office/powerpoint/2010/main" val="696067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9C38B9-3F1F-491E-A43E-42AE9EDF56A3}" type="datetimeFigureOut">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FACA20-D79E-49DC-BBC1-08D40C96FF03}" type="slidenum">
              <a:rPr lang="en-US" smtClean="0"/>
              <a:t>‹#›</a:t>
            </a:fld>
            <a:endParaRPr lang="en-US" dirty="0"/>
          </a:p>
        </p:txBody>
      </p:sp>
    </p:spTree>
    <p:extLst>
      <p:ext uri="{BB962C8B-B14F-4D97-AF65-F5344CB8AC3E}">
        <p14:creationId xmlns:p14="http://schemas.microsoft.com/office/powerpoint/2010/main" val="4114178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9C38B9-3F1F-491E-A43E-42AE9EDF56A3}" type="datetimeFigureOut">
              <a:rPr lang="en-US" smtClean="0"/>
              <a:t>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FACA20-D79E-49DC-BBC1-08D40C96FF03}" type="slidenum">
              <a:rPr lang="en-US" smtClean="0"/>
              <a:t>‹#›</a:t>
            </a:fld>
            <a:endParaRPr lang="en-US" dirty="0"/>
          </a:p>
        </p:txBody>
      </p:sp>
    </p:spTree>
    <p:extLst>
      <p:ext uri="{BB962C8B-B14F-4D97-AF65-F5344CB8AC3E}">
        <p14:creationId xmlns:p14="http://schemas.microsoft.com/office/powerpoint/2010/main" val="375090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9C38B9-3F1F-491E-A43E-42AE9EDF56A3}" type="datetimeFigureOut">
              <a:rPr lang="en-US" smtClean="0"/>
              <a:t>12/1/2025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FACA20-D79E-49DC-BBC1-08D40C96FF03}" type="slidenum">
              <a:rPr lang="en-US" smtClean="0"/>
              <a:t>‹#›</a:t>
            </a:fld>
            <a:endParaRPr lang="en-US" dirty="0"/>
          </a:p>
        </p:txBody>
      </p:sp>
    </p:spTree>
    <p:extLst>
      <p:ext uri="{BB962C8B-B14F-4D97-AF65-F5344CB8AC3E}">
        <p14:creationId xmlns:p14="http://schemas.microsoft.com/office/powerpoint/2010/main" val="2407360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9C38B9-3F1F-491E-A43E-42AE9EDF56A3}" type="datetimeFigureOut">
              <a:rPr lang="en-US" smtClean="0"/>
              <a:t>12/1/2025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FACA20-D79E-49DC-BBC1-08D40C96FF03}" type="slidenum">
              <a:rPr lang="en-US" smtClean="0"/>
              <a:t>‹#›</a:t>
            </a:fld>
            <a:endParaRPr lang="en-US" dirty="0"/>
          </a:p>
        </p:txBody>
      </p:sp>
    </p:spTree>
    <p:extLst>
      <p:ext uri="{BB962C8B-B14F-4D97-AF65-F5344CB8AC3E}">
        <p14:creationId xmlns:p14="http://schemas.microsoft.com/office/powerpoint/2010/main" val="1746391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9C38B9-3F1F-491E-A43E-42AE9EDF56A3}" type="datetimeFigureOut">
              <a:rPr lang="en-US" smtClean="0"/>
              <a:t>12/1/2025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9FACA20-D79E-49DC-BBC1-08D40C96FF03}" type="slidenum">
              <a:rPr lang="en-US" smtClean="0"/>
              <a:t>‹#›</a:t>
            </a:fld>
            <a:endParaRPr lang="en-US" dirty="0"/>
          </a:p>
        </p:txBody>
      </p:sp>
    </p:spTree>
    <p:extLst>
      <p:ext uri="{BB962C8B-B14F-4D97-AF65-F5344CB8AC3E}">
        <p14:creationId xmlns:p14="http://schemas.microsoft.com/office/powerpoint/2010/main" val="4022158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9C38B9-3F1F-491E-A43E-42AE9EDF56A3}" type="datetimeFigureOut">
              <a:rPr lang="en-US" smtClean="0"/>
              <a:t>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FACA20-D79E-49DC-BBC1-08D40C96FF03}" type="slidenum">
              <a:rPr lang="en-US" smtClean="0"/>
              <a:t>‹#›</a:t>
            </a:fld>
            <a:endParaRPr lang="en-US" dirty="0"/>
          </a:p>
        </p:txBody>
      </p:sp>
    </p:spTree>
    <p:extLst>
      <p:ext uri="{BB962C8B-B14F-4D97-AF65-F5344CB8AC3E}">
        <p14:creationId xmlns:p14="http://schemas.microsoft.com/office/powerpoint/2010/main" val="985257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9C38B9-3F1F-491E-A43E-42AE9EDF56A3}" type="datetimeFigureOut">
              <a:rPr lang="en-US" smtClean="0"/>
              <a:t>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FACA20-D79E-49DC-BBC1-08D40C96FF03}" type="slidenum">
              <a:rPr lang="en-US" smtClean="0"/>
              <a:t>‹#›</a:t>
            </a:fld>
            <a:endParaRPr lang="en-US" dirty="0"/>
          </a:p>
        </p:txBody>
      </p:sp>
    </p:spTree>
    <p:extLst>
      <p:ext uri="{BB962C8B-B14F-4D97-AF65-F5344CB8AC3E}">
        <p14:creationId xmlns:p14="http://schemas.microsoft.com/office/powerpoint/2010/main" val="3503314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9C38B9-3F1F-491E-A43E-42AE9EDF56A3}" type="datetimeFigureOut">
              <a:rPr lang="en-US" smtClean="0"/>
              <a:t>12/1/2025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ACA20-D79E-49DC-BBC1-08D40C96FF03}" type="slidenum">
              <a:rPr lang="en-US" smtClean="0"/>
              <a:t>‹#›</a:t>
            </a:fld>
            <a:endParaRPr lang="en-US" dirty="0"/>
          </a:p>
        </p:txBody>
      </p:sp>
    </p:spTree>
    <p:extLst>
      <p:ext uri="{BB962C8B-B14F-4D97-AF65-F5344CB8AC3E}">
        <p14:creationId xmlns:p14="http://schemas.microsoft.com/office/powerpoint/2010/main" val="3715265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5.jp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32.jpeg"/><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32.jpeg"/><Relationship Id="rId4" Type="http://schemas.openxmlformats.org/officeDocument/2006/relationships/image" Target="../media/image38.jp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image" Target="../media/image41.jp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image" Target="../media/image42.jp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image" Target="../media/image43.jp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3.png"/><Relationship Id="rId4" Type="http://schemas.openxmlformats.org/officeDocument/2006/relationships/image" Target="../media/image44.jp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3.png"/><Relationship Id="rId4" Type="http://schemas.openxmlformats.org/officeDocument/2006/relationships/image" Target="../media/image45.jp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3.png"/><Relationship Id="rId4" Type="http://schemas.openxmlformats.org/officeDocument/2006/relationships/image" Target="../media/image46.jp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3.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hyperlink" Target="https://www.google.com/url?sa=i&amp;rct=j&amp;q=&amp;esrc=s&amp;source=images&amp;cd=&amp;ved=2ahUKEwioxIK-oeHfAhVm54MKHTK7DDYQjRx6BAgBEAU&amp;url=https://www.shutterstock.com/search/end%2Bjustifies%2Bthe%2Bmeans&amp;psig=AOvVaw0XKLIfDmnu_e3e_WWMAxpO&amp;ust=1547142600717362" TargetMode="Externa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3.png"/><Relationship Id="rId4" Type="http://schemas.openxmlformats.org/officeDocument/2006/relationships/image" Target="../media/image48.jp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3.png"/><Relationship Id="rId4" Type="http://schemas.openxmlformats.org/officeDocument/2006/relationships/image" Target="../media/image49.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3.png"/><Relationship Id="rId4" Type="http://schemas.openxmlformats.org/officeDocument/2006/relationships/image" Target="../media/image50.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10" descr="A lighthouse on a rocky shore&#10;&#10;Description automatically generated with low confidence">
            <a:extLst>
              <a:ext uri="{FF2B5EF4-FFF2-40B4-BE49-F238E27FC236}">
                <a16:creationId xmlns:a16="http://schemas.microsoft.com/office/drawing/2014/main" id="{A3500260-52A8-48F7-8727-4D197C8D0128}"/>
              </a:ext>
            </a:extLst>
          </p:cNvPr>
          <p:cNvPicPr>
            <a:picLocks noChangeAspect="1"/>
          </p:cNvPicPr>
          <p:nvPr/>
        </p:nvPicPr>
        <p:blipFill rotWithShape="1">
          <a:blip r:embed="rId4">
            <a:extLst>
              <a:ext uri="{28A0092B-C50C-407E-A947-70E740481C1C}">
                <a14:useLocalDpi xmlns:a14="http://schemas.microsoft.com/office/drawing/2010/main" val="0"/>
              </a:ext>
            </a:extLst>
          </a:blip>
          <a:srcRect t="11478" b="4252"/>
          <a:stretch/>
        </p:blipFill>
        <p:spPr>
          <a:xfrm>
            <a:off x="0" y="-91856"/>
            <a:ext cx="12192000" cy="6857990"/>
          </a:xfrm>
          <a:prstGeom prst="rect">
            <a:avLst/>
          </a:prstGeom>
          <a:ln>
            <a:noFill/>
          </a:ln>
        </p:spPr>
      </p:pic>
      <p:sp>
        <p:nvSpPr>
          <p:cNvPr id="18"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itle 3">
            <a:extLst>
              <a:ext uri="{FF2B5EF4-FFF2-40B4-BE49-F238E27FC236}">
                <a16:creationId xmlns:a16="http://schemas.microsoft.com/office/drawing/2014/main" id="{AF6E7817-FA6F-47B1-8266-9E3D9272C408}"/>
              </a:ext>
            </a:extLst>
          </p:cNvPr>
          <p:cNvSpPr>
            <a:spLocks noGrp="1"/>
          </p:cNvSpPr>
          <p:nvPr>
            <p:ph type="title"/>
          </p:nvPr>
        </p:nvSpPr>
        <p:spPr>
          <a:xfrm>
            <a:off x="1063678" y="1833520"/>
            <a:ext cx="3359033" cy="947003"/>
          </a:xfrm>
        </p:spPr>
        <p:txBody>
          <a:bodyPr>
            <a:normAutofit fontScale="90000"/>
          </a:bodyPr>
          <a:lstStyle/>
          <a:p>
            <a:pPr algn="ctr"/>
            <a:r>
              <a:rPr lang="en-US" sz="1700"/>
              <a:t>……………………………………………………………………………………………………………………………………………………………………………………………………………………………………………..</a:t>
            </a:r>
            <a:endParaRPr lang="en-US" sz="1700" dirty="0"/>
          </a:p>
        </p:txBody>
      </p:sp>
      <p:cxnSp>
        <p:nvCxnSpPr>
          <p:cNvPr id="20" name="Straight Connector 19">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5" name="Content Placeholder 14">
            <a:extLst>
              <a:ext uri="{FF2B5EF4-FFF2-40B4-BE49-F238E27FC236}">
                <a16:creationId xmlns:a16="http://schemas.microsoft.com/office/drawing/2014/main" id="{2870711D-5C5D-ADE2-39B4-816C8A074BD9}"/>
              </a:ext>
            </a:extLst>
          </p:cNvPr>
          <p:cNvSpPr>
            <a:spLocks noGrp="1"/>
          </p:cNvSpPr>
          <p:nvPr>
            <p:ph idx="1"/>
          </p:nvPr>
        </p:nvSpPr>
        <p:spPr>
          <a:xfrm>
            <a:off x="-273271" y="3429000"/>
            <a:ext cx="5649314" cy="2430818"/>
          </a:xfrm>
        </p:spPr>
        <p:txBody>
          <a:bodyPr anchor="ctr">
            <a:noAutofit/>
          </a:bodyPr>
          <a:lstStyle/>
          <a:p>
            <a:pPr marL="0" indent="0" algn="ctr">
              <a:lnSpc>
                <a:spcPct val="150000"/>
              </a:lnSpc>
              <a:buNone/>
            </a:pPr>
            <a:r>
              <a:rPr lang="en-US" sz="2000" b="1" dirty="0">
                <a:latin typeface="Ink Free" panose="03080402000500000000" pitchFamily="66" charset="0"/>
                <a:ea typeface="Tahoma" panose="020B0604030504040204" pitchFamily="34" charset="0"/>
                <a:cs typeface="Tahoma" panose="020B0604030504040204" pitchFamily="34" charset="0"/>
              </a:rPr>
              <a:t>            </a:t>
            </a:r>
            <a:r>
              <a:rPr lang="en-US" sz="2400" b="1" dirty="0">
                <a:latin typeface="Aparajita" panose="02020603050405020304" pitchFamily="18" charset="0"/>
                <a:ea typeface="Tahoma" panose="020B0604030504040204" pitchFamily="34" charset="0"/>
                <a:cs typeface="Aparajita" panose="02020603050405020304" pitchFamily="18" charset="0"/>
              </a:rPr>
              <a:t>INTRODUCTION TO THE </a:t>
            </a:r>
            <a:r>
              <a:rPr lang="en-US" sz="2000" b="1" dirty="0">
                <a:latin typeface="Tahoma" panose="020B0604030504040204" pitchFamily="34" charset="0"/>
                <a:ea typeface="Tahoma" panose="020B0604030504040204" pitchFamily="34" charset="0"/>
                <a:cs typeface="Tahoma" panose="020B0604030504040204" pitchFamily="34" charset="0"/>
              </a:rPr>
              <a:t>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RHODE ISLAND 	</a:t>
            </a:r>
            <a:b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ETHICS COMMISSION </a:t>
            </a:r>
            <a:r>
              <a:rPr lang="en-US" sz="2000" b="1" dirty="0">
                <a:latin typeface="Tahoma" panose="020B0604030504040204" pitchFamily="34" charset="0"/>
                <a:ea typeface="Tahoma" panose="020B0604030504040204" pitchFamily="34" charset="0"/>
                <a:cs typeface="Tahoma" panose="020B0604030504040204" pitchFamily="34" charset="0"/>
              </a:rPr>
              <a:t>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Aparajita" panose="02020603050405020304" pitchFamily="18" charset="0"/>
                <a:ea typeface="Tahoma" panose="020B0604030504040204" pitchFamily="34" charset="0"/>
                <a:cs typeface="Aparajita" panose="02020603050405020304" pitchFamily="18" charset="0"/>
              </a:rPr>
              <a:t>AND THE</a:t>
            </a:r>
            <a:r>
              <a:rPr lang="en-US" sz="1800" b="1" dirty="0">
                <a:latin typeface="Aparajita" panose="02020603050405020304" pitchFamily="18" charset="0"/>
                <a:ea typeface="Tahoma" panose="020B0604030504040204" pitchFamily="34" charset="0"/>
                <a:cs typeface="Aparajita" panose="02020603050405020304" pitchFamily="18" charset="0"/>
              </a:rPr>
              <a:t>	</a:t>
            </a:r>
            <a:br>
              <a:rPr lang="en-US" sz="1800" b="1" dirty="0">
                <a:latin typeface="Aparajita" panose="02020603050405020304" pitchFamily="18" charset="0"/>
                <a:ea typeface="Tahoma" panose="020B0604030504040204" pitchFamily="34" charset="0"/>
                <a:cs typeface="Aparajita" panose="02020603050405020304" pitchFamily="18" charset="0"/>
              </a:rPr>
            </a:b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RHODE ISLAND CODE OF ETHICS</a:t>
            </a:r>
            <a:endParaRPr lang="en-US" sz="2000" dirty="0">
              <a:solidFill>
                <a:srgbClr val="C00000"/>
              </a:solidFill>
            </a:endParaRPr>
          </a:p>
        </p:txBody>
      </p:sp>
      <p:pic>
        <p:nvPicPr>
          <p:cNvPr id="13" name="Picture 12" descr="A picture containing clipart&#10;&#10;Description automatically generated">
            <a:extLst>
              <a:ext uri="{FF2B5EF4-FFF2-40B4-BE49-F238E27FC236}">
                <a16:creationId xmlns:a16="http://schemas.microsoft.com/office/drawing/2014/main" id="{1B7DF2AF-03BB-42A7-83BC-B4CFD576CF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245" y="1833520"/>
            <a:ext cx="3359032" cy="947002"/>
          </a:xfrm>
          <a:prstGeom prst="rect">
            <a:avLst/>
          </a:prstGeom>
        </p:spPr>
      </p:pic>
      <p:pic>
        <p:nvPicPr>
          <p:cNvPr id="2" name="Recorded Sound">
            <a:hlinkClick r:id="" action="ppaction://media"/>
            <a:extLst>
              <a:ext uri="{FF2B5EF4-FFF2-40B4-BE49-F238E27FC236}">
                <a16:creationId xmlns:a16="http://schemas.microsoft.com/office/drawing/2014/main" id="{BAA1E4CD-3505-4123-5E3C-42CE212144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54929086"/>
      </p:ext>
    </p:extLst>
  </p:cSld>
  <p:clrMapOvr>
    <a:masterClrMapping/>
  </p:clrMapOvr>
  <mc:AlternateContent xmlns:mc="http://schemas.openxmlformats.org/markup-compatibility/2006" xmlns:p14="http://schemas.microsoft.com/office/powerpoint/2010/main">
    <mc:Choice Requires="p14">
      <p:transition spd="slow" p14:dur="2000" advTm="36604"/>
    </mc:Choice>
    <mc:Fallback xmlns="">
      <p:transition spd="slow" advTm="36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Placeholder 4">
            <a:extLst>
              <a:ext uri="{FF2B5EF4-FFF2-40B4-BE49-F238E27FC236}">
                <a16:creationId xmlns:a16="http://schemas.microsoft.com/office/drawing/2014/main" id="{0B2C6CE1-3BDE-4683-A2AA-03447FAB04D4}"/>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t="9091" r="13818"/>
          <a:stretch/>
        </p:blipFill>
        <p:spPr>
          <a:xfrm>
            <a:off x="4561726" y="10"/>
            <a:ext cx="7630274" cy="6857990"/>
          </a:xfrm>
          <a:prstGeom prst="rect">
            <a:avLst/>
          </a:prstGeom>
        </p:spPr>
      </p:pic>
      <p:sp>
        <p:nvSpPr>
          <p:cNvPr id="30" name="Rectangle 2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EABBB5-57B5-42E6-8A4C-32CAFD09BC05}"/>
              </a:ext>
            </a:extLst>
          </p:cNvPr>
          <p:cNvSpPr>
            <a:spLocks noGrp="1"/>
          </p:cNvSpPr>
          <p:nvPr>
            <p:ph type="title"/>
          </p:nvPr>
        </p:nvSpPr>
        <p:spPr>
          <a:xfrm>
            <a:off x="291084" y="1058667"/>
            <a:ext cx="4028988" cy="982731"/>
          </a:xfrm>
          <a:solidFill>
            <a:schemeClr val="accent1">
              <a:lumMod val="20000"/>
              <a:lumOff val="80000"/>
            </a:schemeClr>
          </a:solidFill>
          <a:ln w="38100">
            <a:solidFill>
              <a:schemeClr val="tx1">
                <a:lumMod val="65000"/>
                <a:lumOff val="35000"/>
              </a:schemeClr>
            </a:solidFill>
          </a:ln>
        </p:spPr>
        <p:txBody>
          <a:bodyPr vert="horz" lIns="91440" tIns="45720" rIns="91440" bIns="45720" rtlCol="0" anchor="b">
            <a:normAutofit/>
          </a:bodyPr>
          <a:lstStyle/>
          <a:p>
            <a:r>
              <a:rPr lang="en-US" sz="2800" b="1" dirty="0">
                <a:latin typeface="Tahoma" panose="020B0604030504040204" pitchFamily="34" charset="0"/>
                <a:ea typeface="Tahoma" panose="020B0604030504040204" pitchFamily="34" charset="0"/>
                <a:cs typeface="Tahoma" panose="020B0604030504040204" pitchFamily="34" charset="0"/>
              </a:rPr>
              <a:t>Who is subject to the Code of Ethics?</a:t>
            </a:r>
          </a:p>
        </p:txBody>
      </p:sp>
      <p:sp>
        <p:nvSpPr>
          <p:cNvPr id="32" name="Rectangle 3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4" name="Rectangle 3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9117A124-0D6E-4C39-A65C-8D8CA98338DA}"/>
              </a:ext>
            </a:extLst>
          </p:cNvPr>
          <p:cNvSpPr>
            <a:spLocks noGrp="1"/>
          </p:cNvSpPr>
          <p:nvPr>
            <p:ph type="body" sz="half" idx="2"/>
          </p:nvPr>
        </p:nvSpPr>
        <p:spPr>
          <a:xfrm>
            <a:off x="371093" y="2843680"/>
            <a:ext cx="3948979" cy="3623263"/>
          </a:xfrm>
          <a:solidFill>
            <a:schemeClr val="bg1">
              <a:lumMod val="85000"/>
            </a:schemeClr>
          </a:solidFill>
          <a:ln w="57150">
            <a:solidFill>
              <a:schemeClr val="accent1">
                <a:lumMod val="75000"/>
              </a:schemeClr>
            </a:solidFill>
          </a:ln>
        </p:spPr>
        <p:txBody>
          <a:bodyPr vert="horz" lIns="91440" tIns="45720" rIns="91440" bIns="45720" rtlCol="0" anchor="t">
            <a:normAutofit fontScale="85000" lnSpcReduction="10000"/>
          </a:bodyPr>
          <a:lstStyle/>
          <a:p>
            <a:pPr marL="457200" indent="-457200">
              <a:lnSpc>
                <a:spcPct val="150000"/>
              </a:lnSpc>
              <a:buAutoNum type="arabicParenBoth"/>
            </a:pPr>
            <a:r>
              <a:rPr lang="en-US" sz="2400" dirty="0">
                <a:latin typeface="Tahoma" panose="020B0604030504040204" pitchFamily="34" charset="0"/>
                <a:ea typeface="Tahoma" panose="020B0604030504040204" pitchFamily="34" charset="0"/>
                <a:cs typeface="Tahoma" panose="020B0604030504040204" pitchFamily="34" charset="0"/>
              </a:rPr>
              <a:t>State and municipal elected officials;</a:t>
            </a:r>
          </a:p>
          <a:p>
            <a:pPr marL="457200" indent="-457200">
              <a:lnSpc>
                <a:spcPct val="150000"/>
              </a:lnSpc>
              <a:buAutoNum type="arabicParenBoth"/>
            </a:pPr>
            <a:r>
              <a:rPr lang="en-US" sz="2400" dirty="0">
                <a:latin typeface="Tahoma" panose="020B0604030504040204" pitchFamily="34" charset="0"/>
                <a:ea typeface="Tahoma" panose="020B0604030504040204" pitchFamily="34" charset="0"/>
                <a:cs typeface="Tahoma" panose="020B0604030504040204" pitchFamily="34" charset="0"/>
              </a:rPr>
              <a:t>State and municipal appointed officials; and</a:t>
            </a:r>
          </a:p>
          <a:p>
            <a:pPr marL="457200" indent="-457200">
              <a:lnSpc>
                <a:spcPct val="150000"/>
              </a:lnSpc>
              <a:buAutoNum type="arabicParenBoth"/>
            </a:pPr>
            <a:r>
              <a:rPr lang="en-US" sz="2400" dirty="0">
                <a:latin typeface="Tahoma" panose="020B0604030504040204" pitchFamily="34" charset="0"/>
                <a:ea typeface="Tahoma" panose="020B0604030504040204" pitchFamily="34" charset="0"/>
                <a:cs typeface="Tahoma" panose="020B0604030504040204" pitchFamily="34" charset="0"/>
              </a:rPr>
              <a:t>Employees of state and local government, boards, commissions and agencies.</a:t>
            </a:r>
          </a:p>
          <a:p>
            <a:pPr indent="-228600">
              <a:buFont typeface="Arial" panose="020B0604020202020204" pitchFamily="34" charset="0"/>
              <a:buChar char="•"/>
            </a:pPr>
            <a:endParaRPr lang="en-US" sz="1700" dirty="0"/>
          </a:p>
        </p:txBody>
      </p:sp>
      <p:pic>
        <p:nvPicPr>
          <p:cNvPr id="3" name="Recorded Sound">
            <a:hlinkClick r:id="" action="ppaction://media"/>
            <a:extLst>
              <a:ext uri="{FF2B5EF4-FFF2-40B4-BE49-F238E27FC236}">
                <a16:creationId xmlns:a16="http://schemas.microsoft.com/office/drawing/2014/main" id="{E85C0193-55C8-D7DA-54EF-7307440BBF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63288758"/>
      </p:ext>
    </p:extLst>
  </p:cSld>
  <p:clrMapOvr>
    <a:masterClrMapping/>
  </p:clrMapOvr>
  <mc:AlternateContent xmlns:mc="http://schemas.openxmlformats.org/markup-compatibility/2006" xmlns:p14="http://schemas.microsoft.com/office/powerpoint/2010/main">
    <mc:Choice Requires="p14">
      <p:transition spd="slow" p14:dur="2000" advTm="19607"/>
    </mc:Choice>
    <mc:Fallback xmlns="">
      <p:transition spd="slow" advTm="1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7062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Text, whiteboard&#10;&#10;Description automatically generated">
            <a:extLst>
              <a:ext uri="{FF2B5EF4-FFF2-40B4-BE49-F238E27FC236}">
                <a16:creationId xmlns:a16="http://schemas.microsoft.com/office/drawing/2014/main" id="{A2A598AF-EBBF-FE9B-07B9-8C87B5A704E6}"/>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818437" y="1068593"/>
            <a:ext cx="6253058" cy="4986333"/>
          </a:xfrm>
          <a:prstGeom prst="rect">
            <a:avLst/>
          </a:prstGeom>
          <a:ln w="76200">
            <a:solidFill>
              <a:srgbClr val="7030A0"/>
            </a:solidFill>
          </a:ln>
        </p:spPr>
      </p:pic>
      <p:sp>
        <p:nvSpPr>
          <p:cNvPr id="49" name="Rectangle 48">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3ADE69B7-33A0-5870-49C7-7C680DBF40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3059" y="1068593"/>
            <a:ext cx="3502643" cy="2330849"/>
          </a:xfrm>
          <a:prstGeom prst="rect">
            <a:avLst/>
          </a:prstGeom>
          <a:ln w="57150">
            <a:solidFill>
              <a:srgbClr val="7030A0"/>
            </a:solidFill>
          </a:ln>
        </p:spPr>
      </p:pic>
      <p:sp>
        <p:nvSpPr>
          <p:cNvPr id="51" name="Rectangle 50">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10;&#10;Description automatically generated">
            <a:extLst>
              <a:ext uri="{FF2B5EF4-FFF2-40B4-BE49-F238E27FC236}">
                <a16:creationId xmlns:a16="http://schemas.microsoft.com/office/drawing/2014/main" id="{D58F73AD-C5BC-91C2-4EB8-AE0889F863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8071" y="4446259"/>
            <a:ext cx="2872619" cy="1608667"/>
          </a:xfrm>
          <a:prstGeom prst="rect">
            <a:avLst/>
          </a:prstGeom>
          <a:ln>
            <a:solidFill>
              <a:schemeClr val="bg1"/>
            </a:solidFill>
          </a:ln>
        </p:spPr>
      </p:pic>
      <p:pic>
        <p:nvPicPr>
          <p:cNvPr id="4" name="Recorded Sound">
            <a:hlinkClick r:id="" action="ppaction://media"/>
            <a:extLst>
              <a:ext uri="{FF2B5EF4-FFF2-40B4-BE49-F238E27FC236}">
                <a16:creationId xmlns:a16="http://schemas.microsoft.com/office/drawing/2014/main" id="{ADB14F0D-10AF-DA44-1827-837F81387E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30237789"/>
      </p:ext>
    </p:extLst>
  </p:cSld>
  <p:clrMapOvr>
    <a:masterClrMapping/>
  </p:clrMapOvr>
  <mc:AlternateContent xmlns:mc="http://schemas.openxmlformats.org/markup-compatibility/2006" xmlns:p14="http://schemas.microsoft.com/office/powerpoint/2010/main">
    <mc:Choice Requires="p14">
      <p:transition spd="slow" p14:dur="2000" advTm="15172"/>
    </mc:Choice>
    <mc:Fallback xmlns="">
      <p:transition spd="slow" advTm="15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12">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A583FF5A-79AB-416D-AF75-C39263BF02EC}"/>
              </a:ext>
            </a:extLst>
          </p:cNvPr>
          <p:cNvSpPr>
            <a:spLocks noGrp="1"/>
          </p:cNvSpPr>
          <p:nvPr>
            <p:ph type="title"/>
          </p:nvPr>
        </p:nvSpPr>
        <p:spPr>
          <a:xfrm>
            <a:off x="510999" y="587829"/>
            <a:ext cx="3275075" cy="1931436"/>
          </a:xfrm>
          <a:solidFill>
            <a:schemeClr val="bg1"/>
          </a:solidFill>
          <a:ln w="57150">
            <a:solidFill>
              <a:srgbClr val="C00000"/>
            </a:solidFill>
          </a:ln>
        </p:spPr>
        <p:txBody>
          <a:bodyPr anchor="t">
            <a:normAutofit fontScale="90000"/>
          </a:bodyPr>
          <a:lstStyle/>
          <a:p>
            <a:pPr algn="ctr">
              <a:lnSpc>
                <a:spcPct val="150000"/>
              </a:lnSpc>
            </a:pPr>
            <a:r>
              <a:rPr lang="en-US" sz="2700" b="1" dirty="0">
                <a:latin typeface="Tahoma" panose="020B0604030504040204" pitchFamily="34" charset="0"/>
                <a:ea typeface="Tahoma" panose="020B0604030504040204" pitchFamily="34" charset="0"/>
                <a:cs typeface="Tahoma" panose="020B0604030504040204" pitchFamily="34" charset="0"/>
              </a:rPr>
              <a:t>As a person subject to the Code of Ethics . . .</a:t>
            </a:r>
            <a:br>
              <a:rPr lang="en-US" sz="3100" b="1" dirty="0">
                <a:latin typeface="Tahoma" panose="020B0604030504040204" pitchFamily="34" charset="0"/>
                <a:ea typeface="Tahoma" panose="020B0604030504040204" pitchFamily="34" charset="0"/>
                <a:cs typeface="Tahoma" panose="020B0604030504040204" pitchFamily="34" charset="0"/>
              </a:rPr>
            </a:br>
            <a:endParaRPr lang="en-US" sz="3100"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4">
            <a:extLst>
              <a:ext uri="{FF2B5EF4-FFF2-40B4-BE49-F238E27FC236}">
                <a16:creationId xmlns:a16="http://schemas.microsoft.com/office/drawing/2014/main" id="{4BD96E16-B02F-4B7C-8B3C-29EF4D9E226A}"/>
              </a:ext>
            </a:extLst>
          </p:cNvPr>
          <p:cNvSpPr>
            <a:spLocks noGrp="1"/>
          </p:cNvSpPr>
          <p:nvPr>
            <p:ph sz="half" idx="1"/>
          </p:nvPr>
        </p:nvSpPr>
        <p:spPr>
          <a:xfrm>
            <a:off x="4579311" y="587829"/>
            <a:ext cx="3529081" cy="5856513"/>
          </a:xfrm>
          <a:solidFill>
            <a:schemeClr val="accent3">
              <a:lumMod val="40000"/>
              <a:lumOff val="60000"/>
            </a:schemeClr>
          </a:solidFill>
          <a:ln w="57150">
            <a:solidFill>
              <a:schemeClr val="tx1">
                <a:lumMod val="85000"/>
                <a:lumOff val="15000"/>
              </a:schemeClr>
            </a:solidFill>
          </a:ln>
        </p:spPr>
        <p:txBody>
          <a:bodyPr>
            <a:normAutofit fontScale="25000" lnSpcReduction="20000"/>
          </a:bodyPr>
          <a:lstStyle/>
          <a:p>
            <a:pPr marL="0" indent="0">
              <a:lnSpc>
                <a:spcPct val="160000"/>
              </a:lnSpc>
              <a:buNone/>
            </a:pPr>
            <a:r>
              <a:rPr lang="en-US" sz="7200" dirty="0">
                <a:latin typeface="Tahoma" panose="020B0604030504040204" pitchFamily="34" charset="0"/>
                <a:ea typeface="Tahoma" panose="020B0604030504040204" pitchFamily="34" charset="0"/>
                <a:cs typeface="Tahoma" panose="020B0604030504040204" pitchFamily="34" charset="0"/>
              </a:rPr>
              <a:t>. . . you may </a:t>
            </a:r>
            <a:r>
              <a:rPr lang="en-US" sz="7200" b="1" u="sng" dirty="0">
                <a:solidFill>
                  <a:srgbClr val="C00000"/>
                </a:solidFill>
                <a:latin typeface="Tahoma" panose="020B0604030504040204" pitchFamily="34" charset="0"/>
                <a:ea typeface="Tahoma" panose="020B0604030504040204" pitchFamily="34" charset="0"/>
                <a:cs typeface="Tahoma" panose="020B0604030504040204" pitchFamily="34" charset="0"/>
              </a:rPr>
              <a:t>not</a:t>
            </a:r>
            <a:r>
              <a:rPr lang="en-US" sz="7200" dirty="0">
                <a:latin typeface="Tahoma" panose="020B0604030504040204" pitchFamily="34" charset="0"/>
                <a:ea typeface="Tahoma" panose="020B0604030504040204" pitchFamily="34" charset="0"/>
                <a:cs typeface="Tahoma" panose="020B0604030504040204" pitchFamily="34" charset="0"/>
              </a:rPr>
              <a:t> participate in any matter if it is </a:t>
            </a:r>
            <a:r>
              <a:rPr lang="en-US" sz="7200" b="1" u="sng" dirty="0">
                <a:solidFill>
                  <a:srgbClr val="C00000"/>
                </a:solidFill>
                <a:latin typeface="Tahoma" panose="020B0604030504040204" pitchFamily="34" charset="0"/>
                <a:ea typeface="Tahoma" panose="020B0604030504040204" pitchFamily="34" charset="0"/>
                <a:cs typeface="Tahoma" panose="020B0604030504040204" pitchFamily="34" charset="0"/>
              </a:rPr>
              <a:t>reasonably foreseeable</a:t>
            </a:r>
            <a:r>
              <a:rPr lang="en-US" sz="7200" b="1" dirty="0">
                <a:latin typeface="Tahoma" panose="020B0604030504040204" pitchFamily="34" charset="0"/>
                <a:ea typeface="Tahoma" panose="020B0604030504040204" pitchFamily="34" charset="0"/>
                <a:cs typeface="Tahoma" panose="020B0604030504040204" pitchFamily="34" charset="0"/>
              </a:rPr>
              <a:t> </a:t>
            </a:r>
            <a:r>
              <a:rPr lang="en-US" sz="7200" b="1" i="1" dirty="0">
                <a:latin typeface="Tahoma" panose="020B0604030504040204" pitchFamily="34" charset="0"/>
                <a:ea typeface="Tahoma" panose="020B0604030504040204" pitchFamily="34" charset="0"/>
                <a:cs typeface="Tahoma" panose="020B0604030504040204" pitchFamily="34" charset="0"/>
              </a:rPr>
              <a:t>(more than conceivable – less than certain)</a:t>
            </a:r>
            <a:r>
              <a:rPr lang="en-US" sz="7200" b="1" dirty="0">
                <a:latin typeface="Tahoma" panose="020B0604030504040204" pitchFamily="34" charset="0"/>
                <a:ea typeface="Tahoma" panose="020B0604030504040204" pitchFamily="34" charset="0"/>
                <a:cs typeface="Tahoma" panose="020B0604030504040204" pitchFamily="34" charset="0"/>
              </a:rPr>
              <a:t> </a:t>
            </a:r>
            <a:r>
              <a:rPr lang="en-US" sz="7200" dirty="0">
                <a:latin typeface="Tahoma" panose="020B0604030504040204" pitchFamily="34" charset="0"/>
                <a:ea typeface="Tahoma" panose="020B0604030504040204" pitchFamily="34" charset="0"/>
                <a:cs typeface="Tahoma" panose="020B0604030504040204" pitchFamily="34" charset="0"/>
              </a:rPr>
              <a:t>that:	</a:t>
            </a:r>
          </a:p>
          <a:p>
            <a:pPr marL="0" indent="0">
              <a:lnSpc>
                <a:spcPct val="160000"/>
              </a:lnSpc>
              <a:buNone/>
            </a:pPr>
            <a:br>
              <a:rPr lang="en-US" sz="7200" dirty="0">
                <a:latin typeface="Tahoma" panose="020B0604030504040204" pitchFamily="34" charset="0"/>
                <a:ea typeface="Tahoma" panose="020B0604030504040204" pitchFamily="34" charset="0"/>
                <a:cs typeface="Tahoma" panose="020B0604030504040204" pitchFamily="34" charset="0"/>
              </a:rPr>
            </a:br>
            <a:r>
              <a:rPr lang="en-US" sz="7200" b="1" u="sng" dirty="0">
                <a:solidFill>
                  <a:srgbClr val="0070C0"/>
                </a:solidFill>
                <a:latin typeface="Tahoma" panose="020B0604030504040204" pitchFamily="34" charset="0"/>
                <a:ea typeface="Tahoma" panose="020B0604030504040204" pitchFamily="34" charset="0"/>
                <a:cs typeface="Tahoma" panose="020B0604030504040204" pitchFamily="34" charset="0"/>
              </a:rPr>
              <a:t>you</a:t>
            </a:r>
            <a:r>
              <a:rPr lang="en-US" sz="7200" dirty="0">
                <a:latin typeface="Tahoma" panose="020B0604030504040204" pitchFamily="34" charset="0"/>
                <a:ea typeface="Tahoma" panose="020B0604030504040204" pitchFamily="34" charset="0"/>
                <a:cs typeface="Tahoma" panose="020B0604030504040204" pitchFamily="34" charset="0"/>
              </a:rPr>
              <a:t>, 	</a:t>
            </a:r>
            <a:br>
              <a:rPr lang="en-US" sz="7200" dirty="0">
                <a:latin typeface="Tahoma" panose="020B0604030504040204" pitchFamily="34" charset="0"/>
                <a:ea typeface="Tahoma" panose="020B0604030504040204" pitchFamily="34" charset="0"/>
                <a:cs typeface="Tahoma" panose="020B0604030504040204" pitchFamily="34" charset="0"/>
              </a:rPr>
            </a:br>
            <a:r>
              <a:rPr lang="en-US" sz="7200" dirty="0">
                <a:latin typeface="Tahoma" panose="020B0604030504040204" pitchFamily="34" charset="0"/>
                <a:ea typeface="Tahoma" panose="020B0604030504040204" pitchFamily="34" charset="0"/>
                <a:cs typeface="Tahoma" panose="020B0604030504040204" pitchFamily="34" charset="0"/>
              </a:rPr>
              <a:t>any person within your </a:t>
            </a:r>
            <a:r>
              <a:rPr lang="en-US" sz="7200" b="1" u="sng" dirty="0">
                <a:solidFill>
                  <a:srgbClr val="0070C0"/>
                </a:solidFill>
                <a:latin typeface="Tahoma" panose="020B0604030504040204" pitchFamily="34" charset="0"/>
                <a:ea typeface="Tahoma" panose="020B0604030504040204" pitchFamily="34" charset="0"/>
                <a:cs typeface="Tahoma" panose="020B0604030504040204" pitchFamily="34" charset="0"/>
              </a:rPr>
              <a:t>family</a:t>
            </a:r>
            <a:r>
              <a:rPr lang="en-US" sz="7200" dirty="0">
                <a:latin typeface="Tahoma" panose="020B0604030504040204" pitchFamily="34" charset="0"/>
                <a:ea typeface="Tahoma" panose="020B0604030504040204" pitchFamily="34" charset="0"/>
                <a:cs typeface="Tahoma" panose="020B0604030504040204" pitchFamily="34" charset="0"/>
              </a:rPr>
              <a:t>, your </a:t>
            </a:r>
            <a:r>
              <a:rPr lang="en-US" sz="7200" b="1" u="sng" dirty="0">
                <a:solidFill>
                  <a:srgbClr val="0070C0"/>
                </a:solidFill>
                <a:latin typeface="Tahoma" panose="020B0604030504040204" pitchFamily="34" charset="0"/>
                <a:ea typeface="Tahoma" panose="020B0604030504040204" pitchFamily="34" charset="0"/>
                <a:cs typeface="Tahoma" panose="020B0604030504040204" pitchFamily="34" charset="0"/>
              </a:rPr>
              <a:t>business associate</a:t>
            </a:r>
            <a:r>
              <a:rPr lang="en-US" sz="7200" dirty="0">
                <a:latin typeface="Tahoma" panose="020B0604030504040204" pitchFamily="34" charset="0"/>
                <a:ea typeface="Tahoma" panose="020B0604030504040204" pitchFamily="34" charset="0"/>
                <a:cs typeface="Tahoma" panose="020B0604030504040204" pitchFamily="34" charset="0"/>
              </a:rPr>
              <a:t>, or any </a:t>
            </a:r>
            <a:r>
              <a:rPr lang="en-US" sz="7200" b="1" u="sng" dirty="0">
                <a:solidFill>
                  <a:srgbClr val="0070C0"/>
                </a:solidFill>
                <a:latin typeface="Tahoma" panose="020B0604030504040204" pitchFamily="34" charset="0"/>
                <a:ea typeface="Tahoma" panose="020B0604030504040204" pitchFamily="34" charset="0"/>
                <a:cs typeface="Tahoma" panose="020B0604030504040204" pitchFamily="34" charset="0"/>
              </a:rPr>
              <a:t>business by which you are employed</a:t>
            </a:r>
            <a:r>
              <a:rPr lang="en-US" sz="7200" dirty="0">
                <a:latin typeface="Tahoma" panose="020B0604030504040204" pitchFamily="34" charset="0"/>
                <a:ea typeface="Tahoma" panose="020B0604030504040204" pitchFamily="34" charset="0"/>
                <a:cs typeface="Tahoma" panose="020B0604030504040204" pitchFamily="34" charset="0"/>
              </a:rPr>
              <a:t>, will derive a </a:t>
            </a:r>
            <a:r>
              <a:rPr lang="en-US" sz="7200" b="1" u="sng" dirty="0">
                <a:solidFill>
                  <a:srgbClr val="C00000"/>
                </a:solidFill>
                <a:latin typeface="Tahoma" panose="020B0604030504040204" pitchFamily="34" charset="0"/>
                <a:ea typeface="Tahoma" panose="020B0604030504040204" pitchFamily="34" charset="0"/>
                <a:cs typeface="Tahoma" panose="020B0604030504040204" pitchFamily="34" charset="0"/>
              </a:rPr>
              <a:t>direct monetary gain</a:t>
            </a:r>
            <a:r>
              <a:rPr lang="en-US" sz="7200" dirty="0">
                <a:latin typeface="Tahoma" panose="020B0604030504040204" pitchFamily="34" charset="0"/>
                <a:ea typeface="Tahoma" panose="020B0604030504040204" pitchFamily="34" charset="0"/>
                <a:cs typeface="Tahoma" panose="020B0604030504040204" pitchFamily="34" charset="0"/>
              </a:rPr>
              <a:t> or suffer a </a:t>
            </a:r>
            <a:r>
              <a:rPr lang="en-US" sz="7200" b="1" u="sng" dirty="0">
                <a:solidFill>
                  <a:srgbClr val="C00000"/>
                </a:solidFill>
                <a:latin typeface="Tahoma" panose="020B0604030504040204" pitchFamily="34" charset="0"/>
                <a:ea typeface="Tahoma" panose="020B0604030504040204" pitchFamily="34" charset="0"/>
                <a:cs typeface="Tahoma" panose="020B0604030504040204" pitchFamily="34" charset="0"/>
              </a:rPr>
              <a:t>direct monetary loss</a:t>
            </a:r>
            <a:r>
              <a:rPr lang="en-US" sz="72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7200" dirty="0">
                <a:latin typeface="Tahoma" panose="020B0604030504040204" pitchFamily="34" charset="0"/>
                <a:ea typeface="Tahoma" panose="020B0604030504040204" pitchFamily="34" charset="0"/>
                <a:cs typeface="Tahoma" panose="020B0604030504040204" pitchFamily="34" charset="0"/>
              </a:rPr>
              <a:t>by reason of your official activity.</a:t>
            </a:r>
          </a:p>
          <a:p>
            <a:pPr marL="0" indent="0">
              <a:lnSpc>
                <a:spcPct val="160000"/>
              </a:lnSpc>
              <a:buNone/>
            </a:pPr>
            <a:endParaRPr lang="en-US" sz="2000" dirty="0"/>
          </a:p>
        </p:txBody>
      </p:sp>
      <p:pic>
        <p:nvPicPr>
          <p:cNvPr id="8" name="Content Placeholder 7" descr="Icon&#10;&#10;Description automatically generated">
            <a:extLst>
              <a:ext uri="{FF2B5EF4-FFF2-40B4-BE49-F238E27FC236}">
                <a16:creationId xmlns:a16="http://schemas.microsoft.com/office/drawing/2014/main" id="{E436BF87-06C5-405E-9DD6-734B5AD92D0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901629" y="3580482"/>
            <a:ext cx="2588963" cy="2863860"/>
          </a:xfrm>
          <a:ln w="38100">
            <a:solidFill>
              <a:schemeClr val="tx1">
                <a:lumMod val="65000"/>
                <a:lumOff val="35000"/>
              </a:schemeClr>
            </a:solidFill>
          </a:ln>
        </p:spPr>
      </p:pic>
      <p:pic>
        <p:nvPicPr>
          <p:cNvPr id="2" name="Recorded Sound">
            <a:hlinkClick r:id="" action="ppaction://media"/>
            <a:extLst>
              <a:ext uri="{FF2B5EF4-FFF2-40B4-BE49-F238E27FC236}">
                <a16:creationId xmlns:a16="http://schemas.microsoft.com/office/drawing/2014/main" id="{1E5A4A35-C3ED-6148-F10A-B0A04D6150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37645674"/>
      </p:ext>
    </p:extLst>
  </p:cSld>
  <p:clrMapOvr>
    <a:masterClrMapping/>
  </p:clrMapOvr>
  <mc:AlternateContent xmlns:mc="http://schemas.openxmlformats.org/markup-compatibility/2006" xmlns:p14="http://schemas.microsoft.com/office/powerpoint/2010/main">
    <mc:Choice Requires="p14">
      <p:transition spd="slow" p14:dur="2000" advTm="32889"/>
    </mc:Choice>
    <mc:Fallback xmlns="">
      <p:transition spd="slow" advTm="32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 name="Picture Placeholder 7" descr="A picture containing flower&#10;&#10;Description automatically generated">
            <a:extLst>
              <a:ext uri="{FF2B5EF4-FFF2-40B4-BE49-F238E27FC236}">
                <a16:creationId xmlns:a16="http://schemas.microsoft.com/office/drawing/2014/main" id="{FFA23B97-7E6C-4A87-8895-C6D0A3B1AA04}"/>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r="87" b="2"/>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17" name="Freeform: Shape 12">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8" name="Freeform: Shape 14">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F4725B88-8606-4E01-AD26-163715707EB8}"/>
              </a:ext>
            </a:extLst>
          </p:cNvPr>
          <p:cNvSpPr>
            <a:spLocks noGrp="1"/>
          </p:cNvSpPr>
          <p:nvPr>
            <p:ph type="title"/>
          </p:nvPr>
        </p:nvSpPr>
        <p:spPr>
          <a:xfrm>
            <a:off x="195943" y="351691"/>
            <a:ext cx="5319894" cy="1654391"/>
          </a:xfrm>
          <a:solidFill>
            <a:schemeClr val="accent6">
              <a:lumMod val="20000"/>
              <a:lumOff val="80000"/>
            </a:schemeClr>
          </a:solidFill>
          <a:ln w="57150">
            <a:solidFill>
              <a:schemeClr val="accent6">
                <a:lumMod val="60000"/>
                <a:lumOff val="40000"/>
              </a:schemeClr>
            </a:solidFill>
          </a:ln>
        </p:spPr>
        <p:txBody>
          <a:bodyPr vert="horz" lIns="91440" tIns="45720" rIns="91440" bIns="45720" rtlCol="0" anchor="ctr">
            <a:noAutofit/>
          </a:bodyPr>
          <a:lstStyle/>
          <a:p>
            <a:br>
              <a:rPr lang="en-US" sz="2800" b="1" dirty="0">
                <a:solidFill>
                  <a:schemeClr val="bg1"/>
                </a:solidFill>
                <a:latin typeface="Baskerville Old Face" panose="02020602080505020303" pitchFamily="18" charset="0"/>
              </a:rPr>
            </a:br>
            <a:br>
              <a:rPr lang="en-US" sz="2800" b="1" dirty="0">
                <a:solidFill>
                  <a:schemeClr val="bg1"/>
                </a:solidFill>
                <a:latin typeface="Baskerville Old Face" panose="02020602080505020303" pitchFamily="18" charset="0"/>
              </a:rPr>
            </a:b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Family Members</a:t>
            </a:r>
            <a:b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US" sz="2800" b="1" dirty="0">
                <a:solidFill>
                  <a:schemeClr val="bg1"/>
                </a:solidFill>
                <a:latin typeface="Baskerville Old Face" panose="02020602080505020303" pitchFamily="18" charset="0"/>
              </a:rPr>
            </a:b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Whether by </a:t>
            </a:r>
            <a:r>
              <a:rPr lang="en-US" sz="2800" u="sng" dirty="0">
                <a:solidFill>
                  <a:schemeClr val="bg1"/>
                </a:solidFill>
                <a:latin typeface="Tahoma" panose="020B0604030504040204" pitchFamily="34" charset="0"/>
                <a:ea typeface="Tahoma" panose="020B0604030504040204" pitchFamily="34" charset="0"/>
                <a:cs typeface="Tahoma" panose="020B0604030504040204" pitchFamily="34" charset="0"/>
              </a:rPr>
              <a:t>blood</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u="sng" dirty="0">
                <a:solidFill>
                  <a:schemeClr val="bg1"/>
                </a:solidFill>
                <a:latin typeface="Tahoma" panose="020B0604030504040204" pitchFamily="34" charset="0"/>
                <a:ea typeface="Tahoma" panose="020B0604030504040204" pitchFamily="34" charset="0"/>
                <a:cs typeface="Tahoma" panose="020B0604030504040204" pitchFamily="34" charset="0"/>
              </a:rPr>
              <a:t>marriage</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or </a:t>
            </a:r>
            <a:r>
              <a:rPr lang="en-US" sz="2800" u="sng" dirty="0">
                <a:solidFill>
                  <a:schemeClr val="bg1"/>
                </a:solidFill>
                <a:latin typeface="Tahoma" panose="020B0604030504040204" pitchFamily="34" charset="0"/>
                <a:ea typeface="Tahoma" panose="020B0604030504040204" pitchFamily="34" charset="0"/>
                <a:cs typeface="Tahoma" panose="020B0604030504040204" pitchFamily="34" charset="0"/>
              </a:rPr>
              <a:t>adoption</a:t>
            </a: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a:t>
            </a:r>
            <a:b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US" sz="2800" dirty="0">
                <a:latin typeface="Baskerville Old Face" panose="02020602080505020303" pitchFamily="18" charset="0"/>
              </a:rPr>
            </a:br>
            <a:endParaRPr lang="en-US" sz="2800" dirty="0">
              <a:latin typeface="Baskerville Old Face" panose="02020602080505020303" pitchFamily="18" charset="0"/>
            </a:endParaRPr>
          </a:p>
        </p:txBody>
      </p:sp>
      <p:sp>
        <p:nvSpPr>
          <p:cNvPr id="6" name="Text Placeholder 5">
            <a:extLst>
              <a:ext uri="{FF2B5EF4-FFF2-40B4-BE49-F238E27FC236}">
                <a16:creationId xmlns:a16="http://schemas.microsoft.com/office/drawing/2014/main" id="{5EECEC0A-5452-4944-B6E7-C1058A1A9656}"/>
              </a:ext>
            </a:extLst>
          </p:cNvPr>
          <p:cNvSpPr>
            <a:spLocks noGrp="1"/>
          </p:cNvSpPr>
          <p:nvPr>
            <p:ph type="body" sz="half" idx="2"/>
          </p:nvPr>
        </p:nvSpPr>
        <p:spPr>
          <a:xfrm>
            <a:off x="587828" y="2164702"/>
            <a:ext cx="4441371" cy="4341607"/>
          </a:xfrm>
          <a:solidFill>
            <a:schemeClr val="accent6">
              <a:lumMod val="75000"/>
            </a:schemeClr>
          </a:solidFill>
          <a:ln w="57150">
            <a:solidFill>
              <a:schemeClr val="accent6"/>
            </a:solidFill>
          </a:ln>
        </p:spPr>
        <p:txBody>
          <a:bodyPr vert="horz" lIns="91440" tIns="45720" rIns="91440" bIns="45720" rtlCol="0" anchor="t">
            <a:normAutofit fontScale="25000" lnSpcReduction="20000"/>
          </a:bodyPr>
          <a:lstStyle/>
          <a:p>
            <a:pPr algn="ctr">
              <a:lnSpc>
                <a:spcPct val="170000"/>
              </a:lnSpc>
            </a:pPr>
            <a:r>
              <a:rPr lang="en-US" sz="7200" dirty="0">
                <a:latin typeface="Tahoma" panose="020B0604030504040204" pitchFamily="34" charset="0"/>
                <a:ea typeface="Tahoma" panose="020B0604030504040204" pitchFamily="34" charset="0"/>
                <a:cs typeface="Tahoma" panose="020B0604030504040204" pitchFamily="34" charset="0"/>
              </a:rPr>
              <a:t>Spouse</a:t>
            </a:r>
          </a:p>
          <a:p>
            <a:pPr algn="ctr">
              <a:lnSpc>
                <a:spcPct val="170000"/>
              </a:lnSpc>
            </a:pPr>
            <a:r>
              <a:rPr lang="en-US" sz="7200" dirty="0">
                <a:latin typeface="Tahoma" panose="020B0604030504040204" pitchFamily="34" charset="0"/>
                <a:ea typeface="Tahoma" panose="020B0604030504040204" pitchFamily="34" charset="0"/>
                <a:cs typeface="Tahoma" panose="020B0604030504040204" pitchFamily="34" charset="0"/>
              </a:rPr>
              <a:t>Parents</a:t>
            </a:r>
          </a:p>
          <a:p>
            <a:pPr algn="ctr">
              <a:lnSpc>
                <a:spcPct val="170000"/>
              </a:lnSpc>
            </a:pPr>
            <a:r>
              <a:rPr lang="en-US" sz="7200" dirty="0">
                <a:latin typeface="Tahoma" panose="020B0604030504040204" pitchFamily="34" charset="0"/>
                <a:ea typeface="Tahoma" panose="020B0604030504040204" pitchFamily="34" charset="0"/>
                <a:cs typeface="Tahoma" panose="020B0604030504040204" pitchFamily="34" charset="0"/>
              </a:rPr>
              <a:t>Children</a:t>
            </a:r>
          </a:p>
          <a:p>
            <a:pPr algn="ctr">
              <a:lnSpc>
                <a:spcPct val="170000"/>
              </a:lnSpc>
            </a:pPr>
            <a:r>
              <a:rPr lang="en-US" sz="7200" dirty="0">
                <a:latin typeface="Tahoma" panose="020B0604030504040204" pitchFamily="34" charset="0"/>
                <a:ea typeface="Tahoma" panose="020B0604030504040204" pitchFamily="34" charset="0"/>
                <a:cs typeface="Tahoma" panose="020B0604030504040204" pitchFamily="34" charset="0"/>
              </a:rPr>
              <a:t>Siblings</a:t>
            </a:r>
          </a:p>
          <a:p>
            <a:pPr algn="ctr">
              <a:lnSpc>
                <a:spcPct val="170000"/>
              </a:lnSpc>
            </a:pPr>
            <a:r>
              <a:rPr lang="en-US" sz="7200" dirty="0">
                <a:latin typeface="Tahoma" panose="020B0604030504040204" pitchFamily="34" charset="0"/>
                <a:ea typeface="Tahoma" panose="020B0604030504040204" pitchFamily="34" charset="0"/>
                <a:cs typeface="Tahoma" panose="020B0604030504040204" pitchFamily="34" charset="0"/>
              </a:rPr>
              <a:t>Grandparents / Grandchildren</a:t>
            </a:r>
          </a:p>
          <a:p>
            <a:pPr algn="ctr">
              <a:lnSpc>
                <a:spcPct val="170000"/>
              </a:lnSpc>
            </a:pPr>
            <a:r>
              <a:rPr lang="en-US" sz="7200" dirty="0">
                <a:latin typeface="Tahoma" panose="020B0604030504040204" pitchFamily="34" charset="0"/>
                <a:ea typeface="Tahoma" panose="020B0604030504040204" pitchFamily="34" charset="0"/>
                <a:cs typeface="Tahoma" panose="020B0604030504040204" pitchFamily="34" charset="0"/>
              </a:rPr>
              <a:t>Aunts / Uncles</a:t>
            </a:r>
          </a:p>
          <a:p>
            <a:pPr algn="ctr">
              <a:lnSpc>
                <a:spcPct val="170000"/>
              </a:lnSpc>
            </a:pPr>
            <a:r>
              <a:rPr lang="en-US" sz="7200" dirty="0">
                <a:latin typeface="Tahoma" panose="020B0604030504040204" pitchFamily="34" charset="0"/>
                <a:ea typeface="Tahoma" panose="020B0604030504040204" pitchFamily="34" charset="0"/>
                <a:cs typeface="Tahoma" panose="020B0604030504040204" pitchFamily="34" charset="0"/>
              </a:rPr>
              <a:t>Nieces / Nephews</a:t>
            </a:r>
          </a:p>
          <a:p>
            <a:pPr algn="ctr">
              <a:lnSpc>
                <a:spcPct val="170000"/>
              </a:lnSpc>
            </a:pPr>
            <a:r>
              <a:rPr lang="en-US" sz="7200" dirty="0">
                <a:latin typeface="Tahoma" panose="020B0604030504040204" pitchFamily="34" charset="0"/>
                <a:ea typeface="Tahoma" panose="020B0604030504040204" pitchFamily="34" charset="0"/>
                <a:cs typeface="Tahoma" panose="020B0604030504040204" pitchFamily="34" charset="0"/>
              </a:rPr>
              <a:t>                 First Cousins	         		</a:t>
            </a:r>
          </a:p>
          <a:p>
            <a:pPr algn="ctr">
              <a:lnSpc>
                <a:spcPct val="120000"/>
              </a:lnSpc>
            </a:pPr>
            <a:r>
              <a:rPr lang="en-US" sz="4900" dirty="0">
                <a:latin typeface="Tahoma" panose="020B0604030504040204" pitchFamily="34" charset="0"/>
                <a:ea typeface="Tahoma" panose="020B0604030504040204" pitchFamily="34" charset="0"/>
                <a:cs typeface="Tahoma" panose="020B0604030504040204" pitchFamily="34" charset="0"/>
              </a:rPr>
              <a:t>	</a:t>
            </a:r>
          </a:p>
          <a:p>
            <a:pPr indent="-228600">
              <a:buFont typeface="Arial" panose="020B0604020202020204" pitchFamily="34" charset="0"/>
              <a:buChar char="•"/>
            </a:pPr>
            <a:endParaRPr lang="en-US" sz="1800" dirty="0"/>
          </a:p>
        </p:txBody>
      </p:sp>
      <p:pic>
        <p:nvPicPr>
          <p:cNvPr id="2" name="Recorded Sound">
            <a:hlinkClick r:id="" action="ppaction://media"/>
            <a:extLst>
              <a:ext uri="{FF2B5EF4-FFF2-40B4-BE49-F238E27FC236}">
                <a16:creationId xmlns:a16="http://schemas.microsoft.com/office/drawing/2014/main" id="{3AD29C88-DDC7-5F9A-F33D-8BF388FA09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806644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9770"/>
    </mc:Choice>
    <mc:Fallback xmlns="">
      <p:transition spd="slow" advTm="19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EDAE9F-0BEB-47F9-B729-140663E031E4}"/>
              </a:ext>
            </a:extLst>
          </p:cNvPr>
          <p:cNvSpPr>
            <a:spLocks noGrp="1"/>
          </p:cNvSpPr>
          <p:nvPr>
            <p:ph type="title"/>
          </p:nvPr>
        </p:nvSpPr>
        <p:spPr>
          <a:xfrm>
            <a:off x="649347" y="557784"/>
            <a:ext cx="3707116" cy="2130987"/>
          </a:xfrm>
          <a:solidFill>
            <a:schemeClr val="accent2">
              <a:lumMod val="20000"/>
              <a:lumOff val="80000"/>
            </a:schemeClr>
          </a:solidFill>
          <a:ln w="38100">
            <a:solidFill>
              <a:schemeClr val="tx1"/>
            </a:solidFill>
          </a:ln>
        </p:spPr>
        <p:txBody>
          <a:bodyPr vert="horz" lIns="91440" tIns="45720" rIns="91440" bIns="45720" rtlCol="0" anchor="ctr">
            <a:normAutofit fontScale="90000"/>
          </a:bodyPr>
          <a:lstStyle/>
          <a:p>
            <a:pPr algn="ctr">
              <a:lnSpc>
                <a:spcPct val="150000"/>
              </a:lnSpc>
            </a:pPr>
            <a:br>
              <a:rPr lang="en-US" sz="1100" b="1" kern="1200" dirty="0">
                <a:solidFill>
                  <a:schemeClr val="tx1"/>
                </a:solidFill>
                <a:latin typeface="+mj-lt"/>
                <a:ea typeface="+mj-ea"/>
                <a:cs typeface="+mj-cs"/>
              </a:rPr>
            </a:br>
            <a:br>
              <a:rPr lang="en-US" sz="1100" b="1" kern="1200" dirty="0">
                <a:solidFill>
                  <a:schemeClr val="tx1"/>
                </a:solidFill>
                <a:latin typeface="+mj-lt"/>
                <a:ea typeface="+mj-ea"/>
                <a:cs typeface="+mj-cs"/>
              </a:rPr>
            </a:br>
            <a:br>
              <a:rPr lang="en-US" sz="1100" b="1" kern="1200" dirty="0">
                <a:solidFill>
                  <a:schemeClr val="tx1"/>
                </a:solidFill>
                <a:latin typeface="+mj-lt"/>
                <a:ea typeface="+mj-ea"/>
                <a:cs typeface="+mj-cs"/>
              </a:rPr>
            </a:br>
            <a:br>
              <a:rPr lang="en-US" sz="1100" b="1" kern="1200" dirty="0">
                <a:solidFill>
                  <a:schemeClr val="tx1"/>
                </a:solidFill>
                <a:latin typeface="+mj-lt"/>
                <a:ea typeface="+mj-ea"/>
                <a:cs typeface="+mj-cs"/>
              </a:rPr>
            </a:br>
            <a:br>
              <a:rPr lang="en-US" sz="1100" b="1" kern="1200" dirty="0">
                <a:solidFill>
                  <a:schemeClr val="tx1"/>
                </a:solidFill>
                <a:latin typeface="+mj-lt"/>
                <a:ea typeface="+mj-ea"/>
                <a:cs typeface="+mj-cs"/>
              </a:rPr>
            </a:br>
            <a:br>
              <a:rPr lang="en-US" sz="1100" b="1" dirty="0"/>
            </a:br>
            <a:br>
              <a:rPr lang="en-US" sz="1100" b="1" dirty="0"/>
            </a:br>
            <a:br>
              <a:rPr lang="en-US" sz="1100" b="1" dirty="0"/>
            </a:br>
            <a:br>
              <a:rPr lang="en-US" sz="1100" b="1" dirty="0"/>
            </a:br>
            <a:br>
              <a:rPr lang="en-US" sz="1100" b="1" dirty="0"/>
            </a:br>
            <a:br>
              <a:rPr lang="en-US" sz="1100" b="1" dirty="0"/>
            </a:br>
            <a:br>
              <a:rPr lang="en-US" sz="1100" b="1" dirty="0"/>
            </a:br>
            <a:r>
              <a:rPr lang="en-US" sz="2700" b="1" dirty="0">
                <a:solidFill>
                  <a:srgbClr val="C00000"/>
                </a:solidFill>
                <a:latin typeface="Tahoma" panose="020B0604030504040204" pitchFamily="34" charset="0"/>
                <a:ea typeface="Tahoma" panose="020B0604030504040204" pitchFamily="34" charset="0"/>
                <a:cs typeface="Tahoma" panose="020B0604030504040204" pitchFamily="34" charset="0"/>
              </a:rPr>
              <a:t>Business Associates</a:t>
            </a:r>
            <a:b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200" dirty="0">
                <a:latin typeface="Tahoma" panose="020B0604030504040204" pitchFamily="34" charset="0"/>
                <a:ea typeface="Tahoma" panose="020B0604030504040204" pitchFamily="34" charset="0"/>
                <a:cs typeface="Tahoma" panose="020B0604030504040204" pitchFamily="34" charset="0"/>
              </a:rPr>
              <a:t>persons or entities with whom you are joined to achieve a </a:t>
            </a:r>
            <a:r>
              <a:rPr lang="en-US" sz="2200" b="1" u="sng" dirty="0">
                <a:latin typeface="Tahoma" panose="020B0604030504040204" pitchFamily="34" charset="0"/>
                <a:ea typeface="Tahoma" panose="020B0604030504040204" pitchFamily="34" charset="0"/>
                <a:cs typeface="Tahoma" panose="020B0604030504040204" pitchFamily="34" charset="0"/>
              </a:rPr>
              <a:t>common financial objective</a:t>
            </a:r>
            <a:r>
              <a:rPr lang="en-US" sz="2200" dirty="0">
                <a:latin typeface="Tahoma" panose="020B0604030504040204" pitchFamily="34" charset="0"/>
                <a:ea typeface="Tahoma" panose="020B0604030504040204" pitchFamily="34" charset="0"/>
                <a:cs typeface="Tahoma" panose="020B0604030504040204" pitchFamily="34" charset="0"/>
              </a:rPr>
              <a:t>  </a:t>
            </a:r>
            <a:br>
              <a:rPr lang="en-US" sz="2700" dirty="0">
                <a:latin typeface="Tahoma" panose="020B0604030504040204" pitchFamily="34" charset="0"/>
                <a:ea typeface="Tahoma" panose="020B0604030504040204" pitchFamily="34" charset="0"/>
                <a:cs typeface="Tahoma" panose="020B0604030504040204" pitchFamily="34" charset="0"/>
              </a:rPr>
            </a:br>
            <a:br>
              <a:rPr lang="en-US" sz="3100" b="1" kern="1200" dirty="0">
                <a:solidFill>
                  <a:schemeClr val="tx1"/>
                </a:solidFill>
                <a:latin typeface="Baskerville Old Face" panose="02020602080505020303" pitchFamily="18" charset="0"/>
              </a:rPr>
            </a:br>
            <a:br>
              <a:rPr lang="en-US" sz="1100" b="1" kern="1200" dirty="0">
                <a:solidFill>
                  <a:schemeClr val="tx1"/>
                </a:solidFill>
                <a:latin typeface="+mj-lt"/>
                <a:ea typeface="+mj-ea"/>
                <a:cs typeface="+mj-cs"/>
              </a:rPr>
            </a:br>
            <a:br>
              <a:rPr lang="en-US" sz="1100" b="1" kern="1200" dirty="0">
                <a:solidFill>
                  <a:schemeClr val="tx1"/>
                </a:solidFill>
                <a:latin typeface="+mj-lt"/>
                <a:ea typeface="+mj-ea"/>
                <a:cs typeface="+mj-cs"/>
              </a:rPr>
            </a:br>
            <a:br>
              <a:rPr lang="en-US" sz="1100" b="1" kern="1200" dirty="0">
                <a:solidFill>
                  <a:schemeClr val="tx1"/>
                </a:solidFill>
                <a:latin typeface="+mj-lt"/>
                <a:ea typeface="+mj-ea"/>
                <a:cs typeface="+mj-cs"/>
              </a:rPr>
            </a:br>
            <a:br>
              <a:rPr lang="en-US" sz="1100" b="1" kern="1200" dirty="0">
                <a:solidFill>
                  <a:schemeClr val="tx1"/>
                </a:solidFill>
                <a:latin typeface="+mj-lt"/>
                <a:ea typeface="+mj-ea"/>
                <a:cs typeface="+mj-cs"/>
              </a:rPr>
            </a:br>
            <a:br>
              <a:rPr lang="en-US" sz="1100" b="1" kern="1200" dirty="0">
                <a:solidFill>
                  <a:schemeClr val="tx1"/>
                </a:solidFill>
                <a:latin typeface="+mj-lt"/>
                <a:ea typeface="+mj-ea"/>
                <a:cs typeface="+mj-cs"/>
              </a:rPr>
            </a:br>
            <a:br>
              <a:rPr lang="en-US" sz="1100" b="1" kern="1200" dirty="0">
                <a:solidFill>
                  <a:schemeClr val="tx1"/>
                </a:solidFill>
                <a:latin typeface="+mj-lt"/>
                <a:ea typeface="+mj-ea"/>
                <a:cs typeface="+mj-cs"/>
              </a:rPr>
            </a:br>
            <a:br>
              <a:rPr lang="en-US" sz="1100" b="1" kern="1200" dirty="0">
                <a:solidFill>
                  <a:schemeClr val="tx1"/>
                </a:solidFill>
                <a:latin typeface="+mj-lt"/>
                <a:ea typeface="+mj-ea"/>
                <a:cs typeface="+mj-cs"/>
              </a:rPr>
            </a:br>
            <a:br>
              <a:rPr lang="en-US" sz="1100" b="1" kern="1200" dirty="0">
                <a:solidFill>
                  <a:schemeClr val="tx1"/>
                </a:solidFill>
                <a:latin typeface="+mj-lt"/>
                <a:ea typeface="+mj-ea"/>
                <a:cs typeface="+mj-cs"/>
              </a:rPr>
            </a:br>
            <a:br>
              <a:rPr lang="en-US" sz="1100" b="1" kern="1200" dirty="0">
                <a:solidFill>
                  <a:schemeClr val="tx1"/>
                </a:solidFill>
                <a:latin typeface="+mj-lt"/>
                <a:ea typeface="+mj-ea"/>
                <a:cs typeface="+mj-cs"/>
              </a:rPr>
            </a:br>
            <a:br>
              <a:rPr lang="en-US" sz="1100" b="1" kern="1200" dirty="0">
                <a:solidFill>
                  <a:schemeClr val="tx1"/>
                </a:solidFill>
                <a:latin typeface="+mj-lt"/>
                <a:ea typeface="+mj-ea"/>
                <a:cs typeface="+mj-cs"/>
              </a:rPr>
            </a:br>
            <a:endParaRPr lang="en-US" sz="1100" kern="1200" dirty="0">
              <a:solidFill>
                <a:schemeClr val="tx1"/>
              </a:solidFill>
              <a:latin typeface="+mj-lt"/>
              <a:ea typeface="+mj-ea"/>
              <a:cs typeface="+mj-cs"/>
            </a:endParaRPr>
          </a:p>
        </p:txBody>
      </p:sp>
      <p:sp>
        <p:nvSpPr>
          <p:cNvPr id="7" name="Text Placeholder 6">
            <a:extLst>
              <a:ext uri="{FF2B5EF4-FFF2-40B4-BE49-F238E27FC236}">
                <a16:creationId xmlns:a16="http://schemas.microsoft.com/office/drawing/2014/main" id="{2F190509-D3FD-4BC3-9597-5F55B0BCE3AD}"/>
              </a:ext>
            </a:extLst>
          </p:cNvPr>
          <p:cNvSpPr>
            <a:spLocks noGrp="1"/>
          </p:cNvSpPr>
          <p:nvPr>
            <p:ph type="body" sz="half" idx="2"/>
          </p:nvPr>
        </p:nvSpPr>
        <p:spPr>
          <a:xfrm>
            <a:off x="648931" y="2819400"/>
            <a:ext cx="3707532" cy="3396465"/>
          </a:xfrm>
          <a:solidFill>
            <a:schemeClr val="bg1">
              <a:lumMod val="75000"/>
            </a:schemeClr>
          </a:solidFill>
          <a:ln w="38100">
            <a:solidFill>
              <a:srgbClr val="C00000"/>
            </a:solidFill>
          </a:ln>
        </p:spPr>
        <p:txBody>
          <a:bodyPr vert="horz" lIns="91440" tIns="45720" rIns="91440" bIns="45720" rtlCol="0">
            <a:normAutofit lnSpcReduction="10000"/>
          </a:bodyPr>
          <a:lstStyle/>
          <a:p>
            <a:pPr algn="ctr">
              <a:lnSpc>
                <a:spcPct val="120000"/>
              </a:lnSpc>
            </a:pPr>
            <a:r>
              <a:rPr lang="en-US" sz="1500" b="1" dirty="0">
                <a:latin typeface="Tahoma" panose="020B0604030504040204" pitchFamily="34" charset="0"/>
                <a:ea typeface="Tahoma" panose="020B0604030504040204" pitchFamily="34" charset="0"/>
                <a:cs typeface="Tahoma" panose="020B0604030504040204" pitchFamily="34" charset="0"/>
              </a:rPr>
              <a:t>EXAMPLES</a:t>
            </a:r>
          </a:p>
          <a:p>
            <a:pPr>
              <a:lnSpc>
                <a:spcPct val="120000"/>
              </a:lnSpc>
            </a:pPr>
            <a:r>
              <a:rPr lang="en-US" sz="1500" dirty="0">
                <a:latin typeface="Bookman Old Style" panose="02050604050505020204" pitchFamily="18" charset="0"/>
                <a:ea typeface="Tahoma" panose="020B0604030504040204" pitchFamily="34" charset="0"/>
                <a:cs typeface="Tahoma" panose="020B0604030504040204" pitchFamily="34" charset="0"/>
              </a:rPr>
              <a:t>■ </a:t>
            </a:r>
            <a:r>
              <a:rPr lang="en-US" sz="1500" dirty="0">
                <a:latin typeface="Tahoma" panose="020B0604030504040204" pitchFamily="34" charset="0"/>
                <a:ea typeface="Tahoma" panose="020B0604030504040204" pitchFamily="34" charset="0"/>
                <a:cs typeface="Tahoma" panose="020B0604030504040204" pitchFamily="34" charset="0"/>
              </a:rPr>
              <a:t>business partners </a:t>
            </a:r>
          </a:p>
          <a:p>
            <a:pPr>
              <a:lnSpc>
                <a:spcPct val="120000"/>
              </a:lnSpc>
            </a:pPr>
            <a:r>
              <a:rPr lang="en-US" sz="1500" dirty="0">
                <a:latin typeface="Bookman Old Style" panose="02050604050505020204" pitchFamily="18" charset="0"/>
                <a:ea typeface="Tahoma" panose="020B0604030504040204" pitchFamily="34" charset="0"/>
                <a:cs typeface="Tahoma" panose="020B0604030504040204" pitchFamily="34" charset="0"/>
              </a:rPr>
              <a:t>■ </a:t>
            </a:r>
            <a:r>
              <a:rPr lang="en-US" sz="1500" dirty="0">
                <a:latin typeface="Tahoma" panose="020B0604030504040204" pitchFamily="34" charset="0"/>
                <a:ea typeface="Tahoma" panose="020B0604030504040204" pitchFamily="34" charset="0"/>
                <a:cs typeface="Tahoma" panose="020B0604030504040204" pitchFamily="34" charset="0"/>
              </a:rPr>
              <a:t>people you have hired such as an  attorney, accountant, realtor, contractor, </a:t>
            </a:r>
            <a:r>
              <a:rPr lang="en-US" sz="1500" i="1" dirty="0">
                <a:latin typeface="Tahoma" panose="020B0604030504040204" pitchFamily="34" charset="0"/>
                <a:ea typeface="Tahoma" panose="020B0604030504040204" pitchFamily="34" charset="0"/>
                <a:cs typeface="Tahoma" panose="020B0604030504040204" pitchFamily="34" charset="0"/>
              </a:rPr>
              <a:t>etc</a:t>
            </a:r>
            <a:r>
              <a:rPr lang="en-US" sz="1500" dirty="0">
                <a:latin typeface="Tahoma" panose="020B0604030504040204" pitchFamily="34" charset="0"/>
                <a:ea typeface="Tahoma" panose="020B0604030504040204" pitchFamily="34" charset="0"/>
                <a:cs typeface="Tahoma" panose="020B0604030504040204" pitchFamily="34" charset="0"/>
              </a:rPr>
              <a:t>. </a:t>
            </a:r>
          </a:p>
          <a:p>
            <a:pPr>
              <a:lnSpc>
                <a:spcPct val="120000"/>
              </a:lnSpc>
            </a:pPr>
            <a:r>
              <a:rPr lang="en-US" sz="1500" dirty="0">
                <a:latin typeface="Bookman Old Style" panose="02050604050505020204" pitchFamily="18" charset="0"/>
                <a:ea typeface="Tahoma" panose="020B0604030504040204" pitchFamily="34" charset="0"/>
                <a:cs typeface="Tahoma" panose="020B0604030504040204" pitchFamily="34" charset="0"/>
              </a:rPr>
              <a:t>■ </a:t>
            </a:r>
            <a:r>
              <a:rPr lang="en-US" sz="1500" dirty="0">
                <a:latin typeface="Tahoma" panose="020B0604030504040204" pitchFamily="34" charset="0"/>
                <a:ea typeface="Tahoma" panose="020B0604030504040204" pitchFamily="34" charset="0"/>
                <a:cs typeface="Tahoma" panose="020B0604030504040204" pitchFamily="34" charset="0"/>
              </a:rPr>
              <a:t>landlord/tenant</a:t>
            </a:r>
          </a:p>
          <a:p>
            <a:pPr>
              <a:lnSpc>
                <a:spcPct val="120000"/>
              </a:lnSpc>
            </a:pPr>
            <a:r>
              <a:rPr lang="en-US" sz="1500" dirty="0">
                <a:latin typeface="Bookman Old Style" panose="02050604050505020204" pitchFamily="18" charset="0"/>
                <a:ea typeface="Tahoma" panose="020B0604030504040204" pitchFamily="34" charset="0"/>
                <a:cs typeface="Tahoma" panose="020B0604030504040204" pitchFamily="34" charset="0"/>
              </a:rPr>
              <a:t>■ </a:t>
            </a:r>
            <a:r>
              <a:rPr lang="en-US" sz="1500" dirty="0">
                <a:latin typeface="Tahoma" panose="020B0604030504040204" pitchFamily="34" charset="0"/>
                <a:ea typeface="Tahoma" panose="020B0604030504040204" pitchFamily="34" charset="0"/>
                <a:cs typeface="Tahoma" panose="020B0604030504040204" pitchFamily="34" charset="0"/>
              </a:rPr>
              <a:t>any businesses or organizations, even if not-for-profit, for which you are an officer or serve on the board of directors, regardless of whether you are paid for your service</a:t>
            </a:r>
          </a:p>
          <a:p>
            <a:endParaRPr lang="en-US" sz="2000" dirty="0"/>
          </a:p>
        </p:txBody>
      </p:sp>
      <p:sp>
        <p:nvSpPr>
          <p:cNvPr id="14" name="Rectangle 13">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Placeholder 8">
            <a:extLst>
              <a:ext uri="{FF2B5EF4-FFF2-40B4-BE49-F238E27FC236}">
                <a16:creationId xmlns:a16="http://schemas.microsoft.com/office/drawing/2014/main" id="{0D3BB18A-E7EA-4157-B1CE-BD830460FE7A}"/>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988" r="988"/>
          <a:stretch>
            <a:fillRect/>
          </a:stretch>
        </p:blipFill>
        <p:spPr>
          <a:xfrm>
            <a:off x="5123689" y="557784"/>
            <a:ext cx="6584098" cy="5658081"/>
          </a:xfrm>
          <a:prstGeom prst="rect">
            <a:avLst/>
          </a:prstGeom>
          <a:ln w="57150">
            <a:solidFill>
              <a:schemeClr val="tx1"/>
            </a:solidFill>
          </a:ln>
          <a:effectLst/>
        </p:spPr>
      </p:pic>
      <p:pic>
        <p:nvPicPr>
          <p:cNvPr id="3" name="Recorded Sound">
            <a:hlinkClick r:id="" action="ppaction://media"/>
            <a:extLst>
              <a:ext uri="{FF2B5EF4-FFF2-40B4-BE49-F238E27FC236}">
                <a16:creationId xmlns:a16="http://schemas.microsoft.com/office/drawing/2014/main" id="{B398588B-0CBC-DC54-EE7C-9EA90E2E29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70502812"/>
      </p:ext>
    </p:extLst>
  </p:cSld>
  <p:clrMapOvr>
    <a:masterClrMapping/>
  </p:clrMapOvr>
  <mc:AlternateContent xmlns:mc="http://schemas.openxmlformats.org/markup-compatibility/2006" xmlns:p14="http://schemas.microsoft.com/office/powerpoint/2010/main">
    <mc:Choice Requires="p14">
      <p:transition spd="slow" p14:dur="2000" advTm="59545"/>
    </mc:Choice>
    <mc:Fallback xmlns="">
      <p:transition spd="slow" advTm="59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554094-4FE4-4E74-B03B-8A6559CFCE8B}"/>
              </a:ext>
            </a:extLst>
          </p:cNvPr>
          <p:cNvSpPr>
            <a:spLocks noGrp="1"/>
          </p:cNvSpPr>
          <p:nvPr>
            <p:ph type="title"/>
          </p:nvPr>
        </p:nvSpPr>
        <p:spPr>
          <a:xfrm>
            <a:off x="838200" y="585216"/>
            <a:ext cx="10515600" cy="1325563"/>
          </a:xfrm>
          <a:ln w="38100">
            <a:solidFill>
              <a:srgbClr val="FF0000"/>
            </a:solidFill>
          </a:ln>
        </p:spPr>
        <p:txBody>
          <a:bodyPr vert="horz" lIns="91440" tIns="45720" rIns="91440" bIns="45720" rtlCol="0" anchor="ctr">
            <a:normAutofit/>
          </a:bodyPr>
          <a:lstStyle/>
          <a:p>
            <a:pPr algn="ctr"/>
            <a:r>
              <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rPr>
              <a:t>Ongoing Business Association</a:t>
            </a:r>
          </a:p>
        </p:txBody>
      </p:sp>
      <p:pic>
        <p:nvPicPr>
          <p:cNvPr id="5" name="Picture Placeholder 4">
            <a:extLst>
              <a:ext uri="{FF2B5EF4-FFF2-40B4-BE49-F238E27FC236}">
                <a16:creationId xmlns:a16="http://schemas.microsoft.com/office/drawing/2014/main" id="{F90C3501-7137-442B-9B00-E54CB15BC991}"/>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t="1535" r="3" b="10208"/>
          <a:stretch/>
        </p:blipFill>
        <p:spPr>
          <a:xfrm>
            <a:off x="617187" y="2386584"/>
            <a:ext cx="5397943" cy="3912140"/>
          </a:xfrm>
          <a:prstGeom prst="rect">
            <a:avLst/>
          </a:prstGeom>
          <a:ln w="57150">
            <a:solidFill>
              <a:schemeClr val="tx1"/>
            </a:solidFill>
          </a:ln>
        </p:spPr>
      </p:pic>
      <p:sp>
        <p:nvSpPr>
          <p:cNvPr id="4" name="Text Placeholder 3">
            <a:extLst>
              <a:ext uri="{FF2B5EF4-FFF2-40B4-BE49-F238E27FC236}">
                <a16:creationId xmlns:a16="http://schemas.microsoft.com/office/drawing/2014/main" id="{10DAF225-4B4D-4673-9823-05D3B9698C60}"/>
              </a:ext>
            </a:extLst>
          </p:cNvPr>
          <p:cNvSpPr>
            <a:spLocks noGrp="1"/>
          </p:cNvSpPr>
          <p:nvPr>
            <p:ph type="body" sz="half" idx="2"/>
          </p:nvPr>
        </p:nvSpPr>
        <p:spPr>
          <a:xfrm>
            <a:off x="6256366" y="2360644"/>
            <a:ext cx="5318447" cy="3938080"/>
          </a:xfrm>
          <a:solidFill>
            <a:schemeClr val="accent4">
              <a:lumMod val="20000"/>
              <a:lumOff val="80000"/>
            </a:schemeClr>
          </a:solidFill>
          <a:ln w="57150">
            <a:solidFill>
              <a:schemeClr val="tx1"/>
            </a:solidFill>
          </a:ln>
        </p:spPr>
        <p:txBody>
          <a:bodyPr vert="horz" lIns="91440" tIns="45720" rIns="91440" bIns="45720" rtlCol="0" anchor="ctr">
            <a:normAutofit fontScale="70000" lnSpcReduction="20000"/>
          </a:bodyPr>
          <a:lstStyle/>
          <a:p>
            <a:pPr>
              <a:lnSpc>
                <a:spcPct val="100000"/>
              </a:lnSpc>
            </a:pPr>
            <a:endParaRPr lang="en-US" sz="2800" dirty="0">
              <a:latin typeface="Tahoma" panose="020B0604030504040204" pitchFamily="34" charset="0"/>
              <a:ea typeface="Tahoma" panose="020B0604030504040204" pitchFamily="34" charset="0"/>
              <a:cs typeface="Tahoma" panose="020B0604030504040204" pitchFamily="34" charset="0"/>
            </a:endParaRPr>
          </a:p>
          <a:p>
            <a:pPr>
              <a:lnSpc>
                <a:spcPct val="120000"/>
              </a:lnSpc>
            </a:pPr>
            <a:r>
              <a:rPr lang="en-US" sz="2800" dirty="0">
                <a:latin typeface="Tahoma" panose="020B0604030504040204" pitchFamily="34" charset="0"/>
                <a:ea typeface="Tahoma" panose="020B0604030504040204" pitchFamily="34" charset="0"/>
                <a:cs typeface="Tahoma" panose="020B0604030504040204" pitchFamily="34" charset="0"/>
              </a:rPr>
              <a:t>      </a:t>
            </a:r>
            <a:r>
              <a:rPr lang="en-US" sz="4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t>
            </a:r>
            <a:r>
              <a:rPr lang="en-US" sz="4000" dirty="0">
                <a:latin typeface="Tahoma" panose="020B0604030504040204" pitchFamily="34" charset="0"/>
                <a:ea typeface="Tahoma" panose="020B0604030504040204" pitchFamily="34" charset="0"/>
                <a:cs typeface="Tahoma" panose="020B0604030504040204" pitchFamily="34" charset="0"/>
              </a:rPr>
              <a:t> 	parties conducting 	ongoing business 	transactions	</a:t>
            </a:r>
            <a:br>
              <a:rPr lang="en-US" sz="4000" dirty="0">
                <a:latin typeface="Tahoma" panose="020B0604030504040204" pitchFamily="34" charset="0"/>
                <a:ea typeface="Tahoma" panose="020B0604030504040204" pitchFamily="34" charset="0"/>
                <a:cs typeface="Tahoma" panose="020B0604030504040204" pitchFamily="34" charset="0"/>
              </a:rPr>
            </a:br>
            <a:br>
              <a:rPr lang="en-US" sz="4000" dirty="0">
                <a:latin typeface="Tahoma" panose="020B0604030504040204" pitchFamily="34" charset="0"/>
                <a:ea typeface="Tahoma" panose="020B0604030504040204" pitchFamily="34" charset="0"/>
                <a:cs typeface="Tahoma" panose="020B0604030504040204" pitchFamily="34" charset="0"/>
              </a:rPr>
            </a:br>
            <a:r>
              <a:rPr lang="en-US" sz="4000" dirty="0">
                <a:latin typeface="Tahoma" panose="020B0604030504040204" pitchFamily="34" charset="0"/>
                <a:ea typeface="Tahoma" panose="020B0604030504040204" pitchFamily="34" charset="0"/>
                <a:cs typeface="Tahoma" panose="020B0604030504040204" pitchFamily="34" charset="0"/>
              </a:rPr>
              <a:t>    </a:t>
            </a:r>
            <a:r>
              <a:rPr lang="en-US" sz="4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t>
            </a:r>
            <a:r>
              <a:rPr lang="en-US" sz="4000" dirty="0">
                <a:latin typeface="Tahoma" panose="020B0604030504040204" pitchFamily="34" charset="0"/>
                <a:ea typeface="Tahoma" panose="020B0604030504040204" pitchFamily="34" charset="0"/>
                <a:cs typeface="Tahoma" panose="020B0604030504040204" pitchFamily="34" charset="0"/>
              </a:rPr>
              <a:t> 	outstanding accounts	</a:t>
            </a:r>
            <a:br>
              <a:rPr lang="en-US" sz="4000" dirty="0">
                <a:latin typeface="Tahoma" panose="020B0604030504040204" pitchFamily="34" charset="0"/>
                <a:ea typeface="Tahoma" panose="020B0604030504040204" pitchFamily="34" charset="0"/>
                <a:cs typeface="Tahoma" panose="020B0604030504040204" pitchFamily="34" charset="0"/>
              </a:rPr>
            </a:br>
            <a:r>
              <a:rPr lang="en-US" sz="4000" dirty="0">
                <a:latin typeface="Tahoma" panose="020B0604030504040204" pitchFamily="34" charset="0"/>
                <a:ea typeface="Tahoma" panose="020B0604030504040204" pitchFamily="34" charset="0"/>
                <a:cs typeface="Tahoma" panose="020B0604030504040204" pitchFamily="34" charset="0"/>
              </a:rPr>
              <a:t>	</a:t>
            </a:r>
            <a:br>
              <a:rPr lang="en-US" sz="4000" dirty="0">
                <a:latin typeface="Tahoma" panose="020B0604030504040204" pitchFamily="34" charset="0"/>
                <a:ea typeface="Tahoma" panose="020B0604030504040204" pitchFamily="34" charset="0"/>
                <a:cs typeface="Tahoma" panose="020B0604030504040204" pitchFamily="34" charset="0"/>
              </a:rPr>
            </a:br>
            <a:r>
              <a:rPr lang="en-US" sz="4000" dirty="0">
                <a:latin typeface="Tahoma" panose="020B0604030504040204" pitchFamily="34" charset="0"/>
                <a:ea typeface="Tahoma" panose="020B0604030504040204" pitchFamily="34" charset="0"/>
                <a:cs typeface="Tahoma" panose="020B0604030504040204" pitchFamily="34" charset="0"/>
              </a:rPr>
              <a:t>    </a:t>
            </a:r>
            <a:r>
              <a:rPr lang="en-US" sz="4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t>
            </a:r>
            <a:r>
              <a:rPr lang="en-US" sz="4000" dirty="0">
                <a:latin typeface="Tahoma" panose="020B0604030504040204" pitchFamily="34" charset="0"/>
                <a:ea typeface="Tahoma" panose="020B0604030504040204" pitchFamily="34" charset="0"/>
                <a:cs typeface="Tahoma" panose="020B0604030504040204" pitchFamily="34" charset="0"/>
              </a:rPr>
              <a:t> 	anticipated future 	relationship</a:t>
            </a:r>
          </a:p>
          <a:p>
            <a:pPr indent="-228600">
              <a:buFont typeface="Arial" panose="020B0604020202020204" pitchFamily="34" charset="0"/>
              <a:buChar char="•"/>
            </a:pPr>
            <a:endParaRPr lang="en-US" sz="2200" dirty="0"/>
          </a:p>
        </p:txBody>
      </p:sp>
      <p:pic>
        <p:nvPicPr>
          <p:cNvPr id="3" name="Recorded Sound">
            <a:hlinkClick r:id="" action="ppaction://media"/>
            <a:extLst>
              <a:ext uri="{FF2B5EF4-FFF2-40B4-BE49-F238E27FC236}">
                <a16:creationId xmlns:a16="http://schemas.microsoft.com/office/drawing/2014/main" id="{D48C230A-9AED-1405-0D5F-F012A03442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1360767"/>
      </p:ext>
    </p:extLst>
  </p:cSld>
  <p:clrMapOvr>
    <a:masterClrMapping/>
  </p:clrMapOvr>
  <mc:AlternateContent xmlns:mc="http://schemas.openxmlformats.org/markup-compatibility/2006" xmlns:p14="http://schemas.microsoft.com/office/powerpoint/2010/main">
    <mc:Choice Requires="p14">
      <p:transition spd="slow" p14:dur="2000" advTm="35002"/>
    </mc:Choice>
    <mc:Fallback xmlns="">
      <p:transition spd="slow" advTm="35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B5766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B393905-59E2-487B-A324-A64FBEDC5149}"/>
              </a:ext>
            </a:extLst>
          </p:cNvPr>
          <p:cNvSpPr>
            <a:spLocks noGrp="1"/>
          </p:cNvSpPr>
          <p:nvPr>
            <p:ph type="title"/>
          </p:nvPr>
        </p:nvSpPr>
        <p:spPr>
          <a:xfrm>
            <a:off x="446484" y="4674637"/>
            <a:ext cx="6850298" cy="1742984"/>
          </a:xfrm>
          <a:ln w="38100">
            <a:solidFill>
              <a:srgbClr val="C00000"/>
            </a:solidFill>
          </a:ln>
        </p:spPr>
        <p:txBody>
          <a:bodyPr vert="horz" lIns="91440" tIns="45720" rIns="91440" bIns="45720" rtlCol="0" anchor="ctr">
            <a:noAutofit/>
          </a:bodyPr>
          <a:lstStyle/>
          <a:p>
            <a:pPr algn="ctr">
              <a:lnSpc>
                <a:spcPct val="150000"/>
              </a:lnSpc>
            </a:pPr>
            <a:r>
              <a:rPr lang="en-US" sz="2400" dirty="0">
                <a:solidFill>
                  <a:srgbClr val="FFFFFF"/>
                </a:solidFill>
                <a:latin typeface="Baskerville Old Face" panose="02020602080505020303" pitchFamily="18" charset="0"/>
              </a:rPr>
              <a:t>	</a:t>
            </a:r>
            <a:br>
              <a:rPr lang="en-US" sz="2400" dirty="0">
                <a:solidFill>
                  <a:srgbClr val="FFFFFF"/>
                </a:solidFill>
                <a:latin typeface="Baskerville Old Face" panose="02020602080505020303" pitchFamily="18" charset="0"/>
              </a:rPr>
            </a:b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A conflict of interest is a situation in which a person’s </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public duties </a:t>
            </a: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and </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private life intersect</a:t>
            </a: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a:t>
            </a:r>
            <a:b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br>
            <a:endPar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pic>
        <p:nvPicPr>
          <p:cNvPr id="33" name="Picture Placeholder 32" descr="A person with collar shirt&#10;&#10;Description automatically generated">
            <a:extLst>
              <a:ext uri="{FF2B5EF4-FFF2-40B4-BE49-F238E27FC236}">
                <a16:creationId xmlns:a16="http://schemas.microsoft.com/office/drawing/2014/main" id="{279B6517-D3B1-4193-944F-9BAF6197E041}"/>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r="2" b="12554"/>
          <a:stretch/>
        </p:blipFill>
        <p:spPr>
          <a:xfrm>
            <a:off x="321732" y="315856"/>
            <a:ext cx="7058306" cy="4107392"/>
          </a:xfrm>
          <a:prstGeom prst="rect">
            <a:avLst/>
          </a:prstGeom>
          <a:ln w="28575">
            <a:solidFill>
              <a:schemeClr val="tx1"/>
            </a:solidFill>
          </a:ln>
        </p:spPr>
      </p:pic>
      <p:sp>
        <p:nvSpPr>
          <p:cNvPr id="44" name="Rectangle 3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F583589D-EC25-4B12-8C18-0C4AF1F28432}"/>
              </a:ext>
            </a:extLst>
          </p:cNvPr>
          <p:cNvSpPr>
            <a:spLocks noGrp="1"/>
          </p:cNvSpPr>
          <p:nvPr>
            <p:ph type="body" sz="half" idx="2"/>
          </p:nvPr>
        </p:nvSpPr>
        <p:spPr>
          <a:xfrm>
            <a:off x="7827264" y="548640"/>
            <a:ext cx="3805131" cy="5868981"/>
          </a:xfrm>
          <a:solidFill>
            <a:schemeClr val="bg1">
              <a:lumMod val="85000"/>
            </a:schemeClr>
          </a:solidFill>
          <a:ln w="57150">
            <a:solidFill>
              <a:schemeClr val="tx1"/>
            </a:solidFill>
          </a:ln>
        </p:spPr>
        <p:txBody>
          <a:bodyPr vert="horz" lIns="91440" tIns="45720" rIns="91440" bIns="45720" rtlCol="0" anchor="ctr">
            <a:normAutofit fontScale="92500" lnSpcReduction="20000"/>
          </a:bodyPr>
          <a:lstStyle/>
          <a:p>
            <a:pPr>
              <a:lnSpc>
                <a:spcPct val="150000"/>
              </a:lnSpc>
            </a:pPr>
            <a:endParaRPr lang="en-US" sz="2600"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2600" dirty="0">
                <a:solidFill>
                  <a:srgbClr val="C00000"/>
                </a:solidFill>
                <a:latin typeface="Tahoma" panose="020B0604030504040204" pitchFamily="34" charset="0"/>
                <a:ea typeface="Tahoma" panose="020B0604030504040204" pitchFamily="34" charset="0"/>
                <a:cs typeface="Tahoma" panose="020B0604030504040204" pitchFamily="34" charset="0"/>
              </a:rPr>
              <a:t>It is not unethical to have a conflict of interest.</a:t>
            </a:r>
          </a:p>
          <a:p>
            <a:pPr algn="ctr">
              <a:lnSpc>
                <a:spcPct val="150000"/>
              </a:lnSpc>
            </a:pPr>
            <a:r>
              <a:rPr lang="en-US" sz="2600" dirty="0">
                <a:latin typeface="Tahoma" panose="020B0604030504040204" pitchFamily="34" charset="0"/>
                <a:ea typeface="Tahoma" panose="020B0604030504040204" pitchFamily="34" charset="0"/>
                <a:cs typeface="Tahoma" panose="020B0604030504040204" pitchFamily="34" charset="0"/>
              </a:rPr>
              <a:t>It does not violate the Code of Ethics to have a conflict of interest.</a:t>
            </a:r>
            <a:endParaRPr lang="en-US" sz="2600" dirty="0">
              <a:solidFill>
                <a:srgbClr val="FFC000"/>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It is not the conflict that is the problem; rather, the potential problem is the failure to identify and manage the conflict.</a:t>
            </a:r>
          </a:p>
          <a:p>
            <a:pPr indent="-228600">
              <a:buFont typeface="Arial" panose="020B0604020202020204" pitchFamily="34" charset="0"/>
              <a:buChar char="•"/>
            </a:pPr>
            <a:endParaRPr lang="en-US" sz="2000" dirty="0">
              <a:solidFill>
                <a:srgbClr val="FFFFFF"/>
              </a:solidFill>
            </a:endParaRPr>
          </a:p>
        </p:txBody>
      </p:sp>
      <p:pic>
        <p:nvPicPr>
          <p:cNvPr id="2" name="Recorded Sound">
            <a:hlinkClick r:id="" action="ppaction://media"/>
            <a:extLst>
              <a:ext uri="{FF2B5EF4-FFF2-40B4-BE49-F238E27FC236}">
                <a16:creationId xmlns:a16="http://schemas.microsoft.com/office/drawing/2014/main" id="{6BBBF199-7CF6-8376-7D79-4CC952C722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33225387"/>
      </p:ext>
    </p:extLst>
  </p:cSld>
  <p:clrMapOvr>
    <a:masterClrMapping/>
  </p:clrMapOvr>
  <mc:AlternateContent xmlns:mc="http://schemas.openxmlformats.org/markup-compatibility/2006" xmlns:p14="http://schemas.microsoft.com/office/powerpoint/2010/main">
    <mc:Choice Requires="p14">
      <p:transition spd="slow" p14:dur="2000" advTm="33400"/>
    </mc:Choice>
    <mc:Fallback xmlns="">
      <p:transition spd="slow" advTm="33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1">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6E78FB3-316D-4B39-8D21-00A4464BBCFC}"/>
              </a:ext>
            </a:extLst>
          </p:cNvPr>
          <p:cNvSpPr>
            <a:spLocks noGrp="1"/>
          </p:cNvSpPr>
          <p:nvPr>
            <p:ph type="title"/>
          </p:nvPr>
        </p:nvSpPr>
        <p:spPr>
          <a:xfrm>
            <a:off x="542545" y="347471"/>
            <a:ext cx="11100816" cy="1801368"/>
          </a:xfrm>
          <a:ln w="57150">
            <a:noFill/>
          </a:ln>
        </p:spPr>
        <p:txBody>
          <a:bodyPr vert="horz" lIns="91440" tIns="45720" rIns="91440" bIns="45720" rtlCol="0" anchor="ctr">
            <a:normAutofit fontScale="90000"/>
          </a:bodyPr>
          <a:lstStyle/>
          <a:p>
            <a:pPr algn="ctr">
              <a:lnSpc>
                <a:spcPct val="150000"/>
              </a:lnSpc>
            </a:pPr>
            <a:r>
              <a:rPr lang="en-US" sz="1100" b="1" dirty="0">
                <a:solidFill>
                  <a:schemeClr val="bg1"/>
                </a:solidFill>
              </a:rPr>
              <a:t>	</a:t>
            </a:r>
            <a:br>
              <a:rPr lang="en-US" sz="1100" b="1" dirty="0">
                <a:solidFill>
                  <a:schemeClr val="bg1"/>
                </a:solidFill>
              </a:rPr>
            </a:br>
            <a:br>
              <a:rPr lang="en-US" sz="1100" b="1" dirty="0">
                <a:solidFill>
                  <a:schemeClr val="bg1"/>
                </a:solidFill>
              </a:rPr>
            </a:br>
            <a:br>
              <a:rPr lang="en-US" sz="1100" b="1" dirty="0">
                <a:solidFill>
                  <a:schemeClr val="bg1"/>
                </a:solidFill>
              </a:rPr>
            </a:b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Do I have a conflict of interest? Ask yourself –</a:t>
            </a:r>
            <a:b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Is it “reasonably foreseeable” that . . . </a:t>
            </a:r>
            <a:br>
              <a:rPr lang="en-US" sz="3100" b="1"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US" sz="31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 Placeholder 5">
            <a:extLst>
              <a:ext uri="{FF2B5EF4-FFF2-40B4-BE49-F238E27FC236}">
                <a16:creationId xmlns:a16="http://schemas.microsoft.com/office/drawing/2014/main" id="{05442E9B-C0E9-43C1-8D96-C168090632D9}"/>
              </a:ext>
            </a:extLst>
          </p:cNvPr>
          <p:cNvSpPr>
            <a:spLocks noGrp="1"/>
          </p:cNvSpPr>
          <p:nvPr>
            <p:ph type="body" sz="half" idx="2"/>
          </p:nvPr>
        </p:nvSpPr>
        <p:spPr>
          <a:xfrm>
            <a:off x="5010540" y="2148839"/>
            <a:ext cx="6632820" cy="4361689"/>
          </a:xfrm>
          <a:solidFill>
            <a:schemeClr val="accent2">
              <a:lumMod val="40000"/>
              <a:lumOff val="60000"/>
            </a:schemeClr>
          </a:solidFill>
          <a:ln w="57150">
            <a:noFill/>
          </a:ln>
        </p:spPr>
        <p:txBody>
          <a:bodyPr vert="horz" lIns="91440" tIns="45720" rIns="91440" bIns="45720" rtlCol="0" anchor="ctr">
            <a:normAutofit fontScale="62500" lnSpcReduction="20000"/>
          </a:bodyPr>
          <a:lstStyle/>
          <a:p>
            <a:pPr>
              <a:lnSpc>
                <a:spcPct val="170000"/>
              </a:lnSpc>
            </a:pPr>
            <a:r>
              <a:rPr lang="en-US" sz="1900" dirty="0"/>
              <a:t>	</a:t>
            </a:r>
            <a:br>
              <a:rPr lang="en-US" sz="1900" dirty="0"/>
            </a:br>
            <a:r>
              <a:rPr lang="en-US" sz="3800" dirty="0">
                <a:latin typeface="Tahoma" panose="020B0604030504040204" pitchFamily="34" charset="0"/>
                <a:ea typeface="Tahoma" panose="020B0604030504040204" pitchFamily="34" charset="0"/>
                <a:cs typeface="Tahoma" panose="020B0604030504040204" pitchFamily="34" charset="0"/>
              </a:rPr>
              <a:t>a decision that I am helping to make, as part of my public duties, will result in a financial benefit </a:t>
            </a:r>
            <a:r>
              <a:rPr lang="en-US" sz="3800" i="1" dirty="0">
                <a:latin typeface="Tahoma" panose="020B0604030504040204" pitchFamily="34" charset="0"/>
                <a:ea typeface="Tahoma" panose="020B0604030504040204" pitchFamily="34" charset="0"/>
                <a:cs typeface="Tahoma" panose="020B0604030504040204" pitchFamily="34" charset="0"/>
              </a:rPr>
              <a:t>or</a:t>
            </a:r>
            <a:r>
              <a:rPr lang="en-US" sz="3800" dirty="0">
                <a:latin typeface="Tahoma" panose="020B0604030504040204" pitchFamily="34" charset="0"/>
                <a:ea typeface="Tahoma" panose="020B0604030504040204" pitchFamily="34" charset="0"/>
                <a:cs typeface="Tahoma" panose="020B0604030504040204" pitchFamily="34" charset="0"/>
              </a:rPr>
              <a:t> detriment to:</a:t>
            </a:r>
          </a:p>
          <a:p>
            <a:pPr>
              <a:lnSpc>
                <a:spcPct val="120000"/>
              </a:lnSpc>
            </a:pPr>
            <a:r>
              <a:rPr lang="en-US" sz="3800" b="1" dirty="0">
                <a:latin typeface="Tahoma" panose="020B0604030504040204" pitchFamily="34" charset="0"/>
                <a:ea typeface="Tahoma" panose="020B0604030504040204" pitchFamily="34" charset="0"/>
                <a:cs typeface="Tahoma" panose="020B0604030504040204" pitchFamily="34" charset="0"/>
              </a:rPr>
              <a:t>Me</a:t>
            </a:r>
            <a:r>
              <a:rPr lang="en-US" sz="3800" dirty="0">
                <a:latin typeface="Tahoma" panose="020B0604030504040204" pitchFamily="34" charset="0"/>
                <a:ea typeface="Tahoma" panose="020B0604030504040204" pitchFamily="34" charset="0"/>
                <a:cs typeface="Tahoma" panose="020B0604030504040204" pitchFamily="34" charset="0"/>
              </a:rPr>
              <a:t>; </a:t>
            </a:r>
            <a:endParaRPr lang="en-US" sz="3800" i="1" dirty="0">
              <a:latin typeface="Tahoma" panose="020B0604030504040204" pitchFamily="34" charset="0"/>
              <a:ea typeface="Tahoma" panose="020B0604030504040204" pitchFamily="34" charset="0"/>
              <a:cs typeface="Tahoma" panose="020B0604030504040204" pitchFamily="34" charset="0"/>
            </a:endParaRPr>
          </a:p>
          <a:p>
            <a:pPr>
              <a:lnSpc>
                <a:spcPct val="120000"/>
              </a:lnSpc>
            </a:pPr>
            <a:r>
              <a:rPr lang="en-US" sz="3800" dirty="0">
                <a:latin typeface="Tahoma" panose="020B0604030504040204" pitchFamily="34" charset="0"/>
                <a:ea typeface="Tahoma" panose="020B0604030504040204" pitchFamily="34" charset="0"/>
                <a:cs typeface="Tahoma" panose="020B0604030504040204" pitchFamily="34" charset="0"/>
              </a:rPr>
              <a:t>My</a:t>
            </a:r>
            <a:r>
              <a:rPr lang="en-US" sz="3800" b="1" dirty="0">
                <a:latin typeface="Tahoma" panose="020B0604030504040204" pitchFamily="34" charset="0"/>
                <a:ea typeface="Tahoma" panose="020B0604030504040204" pitchFamily="34" charset="0"/>
                <a:cs typeface="Tahoma" panose="020B0604030504040204" pitchFamily="34" charset="0"/>
              </a:rPr>
              <a:t> family/household member</a:t>
            </a:r>
            <a:r>
              <a:rPr lang="en-US" sz="3800" dirty="0">
                <a:latin typeface="Tahoma" panose="020B0604030504040204" pitchFamily="34" charset="0"/>
                <a:ea typeface="Tahoma" panose="020B0604030504040204" pitchFamily="34" charset="0"/>
                <a:cs typeface="Tahoma" panose="020B0604030504040204" pitchFamily="34" charset="0"/>
              </a:rPr>
              <a:t>; </a:t>
            </a:r>
          </a:p>
          <a:p>
            <a:pPr>
              <a:lnSpc>
                <a:spcPct val="120000"/>
              </a:lnSpc>
            </a:pPr>
            <a:r>
              <a:rPr lang="en-US" sz="3800" dirty="0">
                <a:latin typeface="Tahoma" panose="020B0604030504040204" pitchFamily="34" charset="0"/>
                <a:ea typeface="Tahoma" panose="020B0604030504040204" pitchFamily="34" charset="0"/>
                <a:cs typeface="Tahoma" panose="020B0604030504040204" pitchFamily="34" charset="0"/>
              </a:rPr>
              <a:t>My</a:t>
            </a:r>
            <a:r>
              <a:rPr lang="en-US" sz="3800" b="1" dirty="0">
                <a:latin typeface="Tahoma" panose="020B0604030504040204" pitchFamily="34" charset="0"/>
                <a:ea typeface="Tahoma" panose="020B0604030504040204" pitchFamily="34" charset="0"/>
                <a:cs typeface="Tahoma" panose="020B0604030504040204" pitchFamily="34" charset="0"/>
              </a:rPr>
              <a:t> business associate; </a:t>
            </a:r>
            <a:r>
              <a:rPr lang="en-US" sz="3800" i="1" dirty="0">
                <a:latin typeface="Tahoma" panose="020B0604030504040204" pitchFamily="34" charset="0"/>
                <a:ea typeface="Tahoma" panose="020B0604030504040204" pitchFamily="34" charset="0"/>
                <a:cs typeface="Tahoma" panose="020B0604030504040204" pitchFamily="34" charset="0"/>
              </a:rPr>
              <a:t>or</a:t>
            </a:r>
            <a:r>
              <a:rPr lang="en-US" sz="3800" b="1" dirty="0">
                <a:latin typeface="Tahoma" panose="020B0604030504040204" pitchFamily="34" charset="0"/>
                <a:ea typeface="Tahoma" panose="020B0604030504040204" pitchFamily="34" charset="0"/>
                <a:cs typeface="Tahoma" panose="020B0604030504040204" pitchFamily="34" charset="0"/>
              </a:rPr>
              <a:t> </a:t>
            </a:r>
          </a:p>
          <a:p>
            <a:pPr>
              <a:lnSpc>
                <a:spcPct val="120000"/>
              </a:lnSpc>
            </a:pPr>
            <a:r>
              <a:rPr lang="en-US" sz="3800" dirty="0">
                <a:latin typeface="Tahoma" panose="020B0604030504040204" pitchFamily="34" charset="0"/>
                <a:ea typeface="Tahoma" panose="020B0604030504040204" pitchFamily="34" charset="0"/>
                <a:cs typeface="Tahoma" panose="020B0604030504040204" pitchFamily="34" charset="0"/>
              </a:rPr>
              <a:t>A</a:t>
            </a:r>
            <a:r>
              <a:rPr lang="en-US" sz="3800" b="1" dirty="0">
                <a:latin typeface="Tahoma" panose="020B0604030504040204" pitchFamily="34" charset="0"/>
                <a:ea typeface="Tahoma" panose="020B0604030504040204" pitchFamily="34" charset="0"/>
                <a:cs typeface="Tahoma" panose="020B0604030504040204" pitchFamily="34" charset="0"/>
              </a:rPr>
              <a:t> business by which I am employed</a:t>
            </a:r>
            <a:r>
              <a:rPr lang="en-US" sz="3800" dirty="0">
                <a:latin typeface="Tahoma" panose="020B0604030504040204" pitchFamily="34" charset="0"/>
                <a:ea typeface="Tahoma" panose="020B0604030504040204" pitchFamily="34" charset="0"/>
                <a:cs typeface="Tahoma" panose="020B0604030504040204" pitchFamily="34" charset="0"/>
              </a:rPr>
              <a:t>?</a:t>
            </a:r>
          </a:p>
          <a:p>
            <a:pPr indent="-228600">
              <a:buFont typeface="Arial" panose="020B0604020202020204" pitchFamily="34" charset="0"/>
              <a:buChar char="•"/>
            </a:pPr>
            <a:endParaRPr lang="en-US" sz="1900" dirty="0"/>
          </a:p>
        </p:txBody>
      </p:sp>
      <p:pic>
        <p:nvPicPr>
          <p:cNvPr id="7" name="Picture Placeholder 6" descr="Application&#10;&#10;Description automatically generated with low confidence">
            <a:extLst>
              <a:ext uri="{FF2B5EF4-FFF2-40B4-BE49-F238E27FC236}">
                <a16:creationId xmlns:a16="http://schemas.microsoft.com/office/drawing/2014/main" id="{D730CAE3-C362-B689-77BA-38A5345FB469}"/>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5580" r="5580"/>
          <a:stretch>
            <a:fillRect/>
          </a:stretch>
        </p:blipFill>
        <p:spPr>
          <a:xfrm>
            <a:off x="548640" y="2148840"/>
            <a:ext cx="4461900" cy="4361688"/>
          </a:xfrm>
          <a:ln w="57150">
            <a:noFill/>
          </a:ln>
        </p:spPr>
      </p:pic>
      <p:pic>
        <p:nvPicPr>
          <p:cNvPr id="2" name="Recorded Sound">
            <a:hlinkClick r:id="" action="ppaction://media"/>
            <a:extLst>
              <a:ext uri="{FF2B5EF4-FFF2-40B4-BE49-F238E27FC236}">
                <a16:creationId xmlns:a16="http://schemas.microsoft.com/office/drawing/2014/main" id="{3BB6A87C-A0C0-A816-DB1A-1EFCB49143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51205374"/>
      </p:ext>
    </p:extLst>
  </p:cSld>
  <p:clrMapOvr>
    <a:masterClrMapping/>
  </p:clrMapOvr>
  <mc:AlternateContent xmlns:mc="http://schemas.openxmlformats.org/markup-compatibility/2006" xmlns:p14="http://schemas.microsoft.com/office/powerpoint/2010/main">
    <mc:Choice Requires="p14">
      <p:transition spd="slow" p14:dur="2000" advTm="29058"/>
    </mc:Choice>
    <mc:Fallback xmlns="">
      <p:transition spd="slow" advTm="29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C1F922AF-9EA3-4132-9CA6-F45FF80DEF3B}"/>
              </a:ext>
            </a:extLst>
          </p:cNvPr>
          <p:cNvSpPr>
            <a:spLocks noGrp="1"/>
          </p:cNvSpPr>
          <p:nvPr>
            <p:ph type="title"/>
          </p:nvPr>
        </p:nvSpPr>
        <p:spPr>
          <a:xfrm>
            <a:off x="321733" y="2286000"/>
            <a:ext cx="7135615" cy="4250267"/>
          </a:xfrm>
          <a:solidFill>
            <a:schemeClr val="accent2">
              <a:lumMod val="40000"/>
              <a:lumOff val="60000"/>
            </a:schemeClr>
          </a:solidFill>
          <a:ln w="57150">
            <a:noFill/>
          </a:ln>
        </p:spPr>
        <p:txBody>
          <a:bodyPr vert="horz" lIns="91440" tIns="45720" rIns="91440" bIns="45720" rtlCol="0" anchor="ctr">
            <a:noAutofit/>
          </a:bodyPr>
          <a:lstStyle/>
          <a:p>
            <a:pPr>
              <a:lnSpc>
                <a:spcPct val="150000"/>
              </a:lnSpc>
            </a:pPr>
            <a:r>
              <a:rPr lang="en-US" sz="2800" b="1" dirty="0">
                <a:latin typeface="Tahoma" panose="020B0604030504040204" pitchFamily="34" charset="0"/>
                <a:ea typeface="Tahoma" panose="020B0604030504040204" pitchFamily="34" charset="0"/>
                <a:cs typeface="Tahoma" panose="020B0604030504040204" pitchFamily="34" charset="0"/>
              </a:rPr>
              <a:t>Ask yourself:</a:t>
            </a:r>
            <a:br>
              <a:rPr lang="en-US" sz="2800" dirty="0">
                <a:latin typeface="Tahoma" panose="020B0604030504040204" pitchFamily="34" charset="0"/>
                <a:ea typeface="Tahoma" panose="020B0604030504040204" pitchFamily="34" charset="0"/>
                <a:cs typeface="Tahoma" panose="020B0604030504040204" pitchFamily="34" charset="0"/>
              </a:rPr>
            </a:br>
            <a:r>
              <a:rPr lang="en-US" sz="2800" dirty="0">
                <a:latin typeface="Tahoma" panose="020B0604030504040204" pitchFamily="34" charset="0"/>
                <a:ea typeface="Tahoma" panose="020B0604030504040204" pitchFamily="34" charset="0"/>
                <a:cs typeface="Tahoma" panose="020B0604030504040204" pitchFamily="34" charset="0"/>
              </a:rPr>
              <a:t>Even if there is no financial impact, is a </a:t>
            </a:r>
            <a:r>
              <a:rPr lang="en-US" sz="2800" b="1" dirty="0">
                <a:latin typeface="Tahoma" panose="020B0604030504040204" pitchFamily="34" charset="0"/>
                <a:ea typeface="Tahoma" panose="020B0604030504040204" pitchFamily="34" charset="0"/>
                <a:cs typeface="Tahoma" panose="020B0604030504040204" pitchFamily="34" charset="0"/>
              </a:rPr>
              <a:t>family member</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b="1" dirty="0">
                <a:latin typeface="Tahoma" panose="020B0604030504040204" pitchFamily="34" charset="0"/>
                <a:ea typeface="Tahoma" panose="020B0604030504040204" pitchFamily="34" charset="0"/>
                <a:cs typeface="Tahoma" panose="020B0604030504040204" pitchFamily="34" charset="0"/>
              </a:rPr>
              <a:t>household member</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b="1" dirty="0">
                <a:latin typeface="Tahoma" panose="020B0604030504040204" pitchFamily="34" charset="0"/>
                <a:ea typeface="Tahoma" panose="020B0604030504040204" pitchFamily="34" charset="0"/>
                <a:cs typeface="Tahoma" panose="020B0604030504040204" pitchFamily="34" charset="0"/>
              </a:rPr>
              <a:t>business associate</a:t>
            </a:r>
            <a:r>
              <a:rPr lang="en-US" sz="2800" dirty="0">
                <a:latin typeface="Tahoma" panose="020B0604030504040204" pitchFamily="34" charset="0"/>
                <a:ea typeface="Tahoma" panose="020B0604030504040204" pitchFamily="34" charset="0"/>
                <a:cs typeface="Tahoma" panose="020B0604030504040204" pitchFamily="34" charset="0"/>
              </a:rPr>
              <a:t>, or </a:t>
            </a:r>
            <a:r>
              <a:rPr lang="en-US" sz="2800" b="1" dirty="0">
                <a:latin typeface="Tahoma" panose="020B0604030504040204" pitchFamily="34" charset="0"/>
                <a:ea typeface="Tahoma" panose="020B0604030504040204" pitchFamily="34" charset="0"/>
                <a:cs typeface="Tahoma" panose="020B0604030504040204" pitchFamily="34" charset="0"/>
              </a:rPr>
              <a:t>business by which I am employed </a:t>
            </a:r>
            <a:r>
              <a:rPr lang="en-US" sz="2800" dirty="0">
                <a:latin typeface="Tahoma" panose="020B0604030504040204" pitchFamily="34" charset="0"/>
                <a:ea typeface="Tahoma" panose="020B0604030504040204" pitchFamily="34" charset="0"/>
                <a:cs typeface="Tahoma" panose="020B0604030504040204" pitchFamily="34" charset="0"/>
              </a:rPr>
              <a:t>a party to, or participating in, the matter being discussed?</a:t>
            </a:r>
            <a:br>
              <a:rPr lang="en-US" sz="2800" dirty="0">
                <a:latin typeface="Tahoma" panose="020B0604030504040204" pitchFamily="34" charset="0"/>
                <a:ea typeface="Tahoma" panose="020B0604030504040204" pitchFamily="34" charset="0"/>
                <a:cs typeface="Tahoma" panose="020B0604030504040204" pitchFamily="34" charset="0"/>
              </a:rPr>
            </a:b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FE6F60D1-613D-4173-875F-69D9BE59DB24}"/>
              </a:ext>
            </a:extLst>
          </p:cNvPr>
          <p:cNvSpPr>
            <a:spLocks noGrp="1"/>
          </p:cNvSpPr>
          <p:nvPr>
            <p:ph type="body" sz="half" idx="2"/>
          </p:nvPr>
        </p:nvSpPr>
        <p:spPr>
          <a:xfrm>
            <a:off x="8052318" y="795527"/>
            <a:ext cx="3275045" cy="5266944"/>
          </a:xfrm>
          <a:solidFill>
            <a:schemeClr val="bg2">
              <a:lumMod val="90000"/>
            </a:schemeClr>
          </a:solidFill>
          <a:ln w="57150">
            <a:solidFill>
              <a:srgbClr val="C00000"/>
            </a:solidFill>
          </a:ln>
        </p:spPr>
        <p:txBody>
          <a:bodyPr vert="horz" lIns="91440" tIns="45720" rIns="91440" bIns="45720" rtlCol="0" anchor="ctr">
            <a:normAutofit/>
          </a:bodyPr>
          <a:lstStyle/>
          <a:p>
            <a:pPr>
              <a:lnSpc>
                <a:spcPct val="150000"/>
              </a:lnSpc>
            </a:pPr>
            <a:r>
              <a:rPr lang="en-US" sz="28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If the answer is </a:t>
            </a:r>
            <a:r>
              <a:rPr lang="en-US" sz="28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“Yes,”  </a:t>
            </a:r>
            <a:r>
              <a:rPr lang="en-US" sz="28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then you have a conflict of interest and </a:t>
            </a:r>
            <a:r>
              <a:rPr lang="en-US" sz="28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you must recuse</a:t>
            </a:r>
            <a:r>
              <a:rPr lang="en-US" sz="28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from any participation in the matter.</a:t>
            </a:r>
          </a:p>
          <a:p>
            <a:pPr indent="-228600">
              <a:buFont typeface="Arial" panose="020B0604020202020204" pitchFamily="34" charset="0"/>
              <a:buChar char="•"/>
            </a:pPr>
            <a:endParaRPr lang="en-US" sz="2000" dirty="0">
              <a:solidFill>
                <a:srgbClr val="FFFFFF"/>
              </a:solidFill>
            </a:endParaRPr>
          </a:p>
        </p:txBody>
      </p:sp>
      <p:pic>
        <p:nvPicPr>
          <p:cNvPr id="4" name="Picture Placeholder 3" descr="A close up of a sign&#10;&#10;Description automatically generated">
            <a:extLst>
              <a:ext uri="{FF2B5EF4-FFF2-40B4-BE49-F238E27FC236}">
                <a16:creationId xmlns:a16="http://schemas.microsoft.com/office/drawing/2014/main" id="{97687550-740C-482C-9A6F-A99B670CB51F}"/>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11587" r="11587"/>
          <a:stretch>
            <a:fillRect/>
          </a:stretch>
        </p:blipFill>
        <p:spPr>
          <a:xfrm>
            <a:off x="321732" y="321730"/>
            <a:ext cx="2514774" cy="1964266"/>
          </a:xfrm>
          <a:ln w="38100">
            <a:noFill/>
          </a:ln>
        </p:spPr>
      </p:pic>
      <p:pic>
        <p:nvPicPr>
          <p:cNvPr id="6" name="Picture 5" descr="Text, calendar&#10;&#10;Description automatically generated">
            <a:extLst>
              <a:ext uri="{FF2B5EF4-FFF2-40B4-BE49-F238E27FC236}">
                <a16:creationId xmlns:a16="http://schemas.microsoft.com/office/drawing/2014/main" id="{C00A4089-FBF9-BA17-3A94-117B6AABC7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6506" y="321733"/>
            <a:ext cx="4620842" cy="1964264"/>
          </a:xfrm>
          <a:prstGeom prst="rect">
            <a:avLst/>
          </a:prstGeom>
        </p:spPr>
      </p:pic>
      <p:pic>
        <p:nvPicPr>
          <p:cNvPr id="2" name="Recorded Sound">
            <a:hlinkClick r:id="" action="ppaction://media"/>
            <a:extLst>
              <a:ext uri="{FF2B5EF4-FFF2-40B4-BE49-F238E27FC236}">
                <a16:creationId xmlns:a16="http://schemas.microsoft.com/office/drawing/2014/main" id="{19914E6A-42E2-7701-4CEA-59A0701D60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27055505"/>
      </p:ext>
    </p:extLst>
  </p:cSld>
  <p:clrMapOvr>
    <a:masterClrMapping/>
  </p:clrMapOvr>
  <mc:AlternateContent xmlns:mc="http://schemas.openxmlformats.org/markup-compatibility/2006" xmlns:p14="http://schemas.microsoft.com/office/powerpoint/2010/main">
    <mc:Choice Requires="p14">
      <p:transition spd="slow" p14:dur="2000" advTm="25830"/>
    </mc:Choice>
    <mc:Fallback xmlns="">
      <p:transition spd="slow" advTm="25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D89C780-E110-4010-BDB8-914CD4A41AF8}"/>
              </a:ext>
            </a:extLst>
          </p:cNvPr>
          <p:cNvSpPr>
            <a:spLocks noGrp="1"/>
          </p:cNvSpPr>
          <p:nvPr>
            <p:ph type="title"/>
          </p:nvPr>
        </p:nvSpPr>
        <p:spPr>
          <a:xfrm>
            <a:off x="898064" y="783760"/>
            <a:ext cx="6290770" cy="727788"/>
          </a:xfrm>
          <a:ln w="76200">
            <a:solidFill>
              <a:schemeClr val="accent1">
                <a:lumMod val="50000"/>
              </a:schemeClr>
            </a:solidFill>
          </a:ln>
        </p:spPr>
        <p:txBody>
          <a:bodyPr vert="horz" lIns="91440" tIns="45720" rIns="91440" bIns="45720" rtlCol="0" anchor="b">
            <a:normAutofit/>
          </a:bodyPr>
          <a:lstStyle/>
          <a:p>
            <a:pPr algn="ctr"/>
            <a:r>
              <a:rPr lang="en-US" sz="4000" b="1" kern="1200" dirty="0">
                <a:solidFill>
                  <a:schemeClr val="tx1"/>
                </a:solidFill>
                <a:latin typeface="Tahoma" panose="020B0604030504040204" pitchFamily="34" charset="0"/>
                <a:ea typeface="Tahoma" panose="020B0604030504040204" pitchFamily="34" charset="0"/>
                <a:cs typeface="Tahoma" panose="020B0604030504040204" pitchFamily="34" charset="0"/>
              </a:rPr>
              <a:t>HOW TO RECUSE</a:t>
            </a:r>
            <a:endParaRPr lang="en-US" sz="40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7ABF513E-2AAE-40AC-8CE4-05CF0DB05A4F}"/>
              </a:ext>
            </a:extLst>
          </p:cNvPr>
          <p:cNvSpPr>
            <a:spLocks noGrp="1"/>
          </p:cNvSpPr>
          <p:nvPr>
            <p:ph sz="half" idx="1"/>
          </p:nvPr>
        </p:nvSpPr>
        <p:spPr>
          <a:xfrm>
            <a:off x="1144923" y="1875453"/>
            <a:ext cx="5797053" cy="4245429"/>
          </a:xfrm>
          <a:solidFill>
            <a:schemeClr val="tx2">
              <a:lumMod val="20000"/>
              <a:lumOff val="80000"/>
            </a:schemeClr>
          </a:solidFill>
          <a:ln w="38100">
            <a:solidFill>
              <a:schemeClr val="tx1"/>
            </a:solidFill>
          </a:ln>
        </p:spPr>
        <p:txBody>
          <a:bodyPr vert="horz" lIns="91440" tIns="45720" rIns="91440" bIns="45720" rtlCol="0" anchor="t">
            <a:normAutofit lnSpcReduction="10000"/>
          </a:bodyPr>
          <a:lstStyle/>
          <a:p>
            <a:pPr marL="285750" indent="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742950" indent="-457200">
              <a:buAutoNum type="arabicPeriod"/>
            </a:pPr>
            <a:r>
              <a:rPr lang="en-US" sz="2400" dirty="0">
                <a:latin typeface="Tahoma" panose="020B0604030504040204" pitchFamily="34" charset="0"/>
                <a:ea typeface="Tahoma" panose="020B0604030504040204" pitchFamily="34" charset="0"/>
                <a:cs typeface="Tahoma" panose="020B0604030504040204" pitchFamily="34" charset="0"/>
              </a:rPr>
              <a:t> Complete a </a:t>
            </a:r>
            <a:r>
              <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rPr>
              <a:t>Statement of </a:t>
            </a:r>
          </a:p>
          <a:p>
            <a:pPr marL="285750" indent="0">
              <a:buNone/>
            </a:pPr>
            <a:r>
              <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rPr>
              <a:t>      Conflict of Interest </a:t>
            </a:r>
            <a:r>
              <a:rPr lang="en-US" sz="2400" dirty="0">
                <a:latin typeface="Tahoma" panose="020B0604030504040204" pitchFamily="34" charset="0"/>
                <a:ea typeface="Tahoma" panose="020B0604030504040204" pitchFamily="34" charset="0"/>
                <a:cs typeface="Tahoma" panose="020B0604030504040204" pitchFamily="34" charset="0"/>
              </a:rPr>
              <a:t>form.</a:t>
            </a:r>
          </a:p>
          <a:p>
            <a:pPr marL="285750" indent="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285750" indent="0">
              <a:buNone/>
            </a:pPr>
            <a:r>
              <a:rPr lang="en-US" sz="2400" dirty="0">
                <a:latin typeface="Tahoma" panose="020B0604030504040204" pitchFamily="34" charset="0"/>
                <a:ea typeface="Tahoma" panose="020B0604030504040204" pitchFamily="34" charset="0"/>
                <a:cs typeface="Tahoma" panose="020B0604030504040204" pitchFamily="34" charset="0"/>
              </a:rPr>
              <a:t>2.	Present the original to your 	presiding officer, appointing 	authority, director, or immediate 	supervisor.</a:t>
            </a:r>
          </a:p>
          <a:p>
            <a:pPr marL="514350"/>
            <a:endParaRPr lang="en-US" sz="2400" dirty="0">
              <a:latin typeface="Tahoma" panose="020B0604030504040204" pitchFamily="34" charset="0"/>
              <a:ea typeface="Tahoma" panose="020B0604030504040204" pitchFamily="34" charset="0"/>
              <a:cs typeface="Tahoma" panose="020B0604030504040204" pitchFamily="34" charset="0"/>
            </a:endParaRPr>
          </a:p>
          <a:p>
            <a:pPr marL="285750" indent="0">
              <a:buNone/>
            </a:pPr>
            <a:r>
              <a:rPr lang="en-US" sz="2400" dirty="0">
                <a:latin typeface="Tahoma" panose="020B0604030504040204" pitchFamily="34" charset="0"/>
                <a:ea typeface="Tahoma" panose="020B0604030504040204" pitchFamily="34" charset="0"/>
                <a:cs typeface="Tahoma" panose="020B0604030504040204" pitchFamily="34" charset="0"/>
              </a:rPr>
              <a:t>3.	Send a copy to the Ethics 	Commission.</a:t>
            </a:r>
          </a:p>
        </p:txBody>
      </p:sp>
      <p:sp>
        <p:nvSpPr>
          <p:cNvPr id="21" name="Rectangle 2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Content Placeholder 10" descr="A picture containing shape&#10;&#10;Description automatically generated">
            <a:extLst>
              <a:ext uri="{FF2B5EF4-FFF2-40B4-BE49-F238E27FC236}">
                <a16:creationId xmlns:a16="http://schemas.microsoft.com/office/drawing/2014/main" id="{FF3DE8E3-0A65-4004-8181-F957CCBB2A16}"/>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075967" y="1660028"/>
            <a:ext cx="4170530" cy="3569836"/>
          </a:xfrm>
          <a:prstGeom prst="rect">
            <a:avLst/>
          </a:prstGeom>
        </p:spPr>
      </p:pic>
      <p:pic>
        <p:nvPicPr>
          <p:cNvPr id="2" name="Recorded Sound">
            <a:hlinkClick r:id="" action="ppaction://media"/>
            <a:extLst>
              <a:ext uri="{FF2B5EF4-FFF2-40B4-BE49-F238E27FC236}">
                <a16:creationId xmlns:a16="http://schemas.microsoft.com/office/drawing/2014/main" id="{30DAA8CE-9FEA-DC77-E303-6357C3FE1C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64286941"/>
      </p:ext>
    </p:extLst>
  </p:cSld>
  <p:clrMapOvr>
    <a:masterClrMapping/>
  </p:clrMapOvr>
  <mc:AlternateContent xmlns:mc="http://schemas.openxmlformats.org/markup-compatibility/2006" xmlns:p14="http://schemas.microsoft.com/office/powerpoint/2010/main">
    <mc:Choice Requires="p14">
      <p:transition spd="slow" p14:dur="2000" advTm="38601"/>
    </mc:Choice>
    <mc:Fallback xmlns="">
      <p:transition spd="slow" advTm="38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large building&#10;&#10;Description automatically generated">
            <a:extLst>
              <a:ext uri="{FF2B5EF4-FFF2-40B4-BE49-F238E27FC236}">
                <a16:creationId xmlns:a16="http://schemas.microsoft.com/office/drawing/2014/main" id="{892BC3C5-E7EA-4675-9DD9-9413B9458020}"/>
              </a:ext>
            </a:extLst>
          </p:cNvPr>
          <p:cNvPicPr>
            <a:picLocks noChangeAspect="1"/>
          </p:cNvPicPr>
          <p:nvPr/>
        </p:nvPicPr>
        <p:blipFill rotWithShape="1">
          <a:blip r:embed="rId4">
            <a:extLst>
              <a:ext uri="{28A0092B-C50C-407E-A947-70E740481C1C}">
                <a14:useLocalDpi xmlns:a14="http://schemas.microsoft.com/office/drawing/2010/main" val="0"/>
              </a:ext>
            </a:extLst>
          </a:blip>
          <a:srcRect l="9091" t="3337" b="5754"/>
          <a:stretch/>
        </p:blipFill>
        <p:spPr>
          <a:xfrm>
            <a:off x="0" y="-44845"/>
            <a:ext cx="12191980" cy="69476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1F4028-120C-4F86-889F-EBF71BE7A913}"/>
              </a:ext>
            </a:extLst>
          </p:cNvPr>
          <p:cNvSpPr>
            <a:spLocks noGrp="1"/>
          </p:cNvSpPr>
          <p:nvPr>
            <p:ph type="title"/>
          </p:nvPr>
        </p:nvSpPr>
        <p:spPr>
          <a:xfrm>
            <a:off x="7851031" y="569168"/>
            <a:ext cx="4062643" cy="793101"/>
          </a:xfrm>
          <a:ln w="38100">
            <a:solidFill>
              <a:srgbClr val="0070C0"/>
            </a:solidFill>
          </a:ln>
        </p:spPr>
        <p:txBody>
          <a:bodyPr>
            <a:noAutofit/>
          </a:bodyPr>
          <a:lstStyle/>
          <a:p>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Article III, Section 7- Ethical conduct.</a:t>
            </a:r>
            <a:br>
              <a:rPr lang="en-US" sz="2800" b="1" dirty="0">
                <a:latin typeface="Tahoma" panose="020B0604030504040204" pitchFamily="34" charset="0"/>
                <a:ea typeface="Tahoma" panose="020B0604030504040204" pitchFamily="34" charset="0"/>
                <a:cs typeface="Tahoma" panose="020B0604030504040204" pitchFamily="34" charset="0"/>
              </a:rPr>
            </a:b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22D07045-C19A-4369-B185-E1B422C3D4A5}"/>
              </a:ext>
            </a:extLst>
          </p:cNvPr>
          <p:cNvSpPr>
            <a:spLocks noGrp="1"/>
          </p:cNvSpPr>
          <p:nvPr>
            <p:ph idx="1"/>
          </p:nvPr>
        </p:nvSpPr>
        <p:spPr>
          <a:xfrm>
            <a:off x="7851031" y="1735494"/>
            <a:ext cx="3918697" cy="3275045"/>
          </a:xfrm>
          <a:ln w="28575">
            <a:noFill/>
          </a:ln>
        </p:spPr>
        <p:txBody>
          <a:bodyPr anchor="t">
            <a:normAutofit fontScale="77500" lnSpcReduction="20000"/>
          </a:bodyPr>
          <a:lstStyle/>
          <a:p>
            <a:pPr marL="0" indent="0">
              <a:lnSpc>
                <a:spcPct val="160000"/>
              </a:lnSpc>
              <a:buNone/>
            </a:pPr>
            <a:r>
              <a:rPr lang="en-US" sz="2100" dirty="0">
                <a:latin typeface="Tahoma" panose="020B0604030504040204" pitchFamily="34" charset="0"/>
                <a:ea typeface="Tahoma" panose="020B0604030504040204" pitchFamily="34" charset="0"/>
                <a:cs typeface="Tahoma" panose="020B0604030504040204" pitchFamily="34" charset="0"/>
              </a:rPr>
              <a:t>“The people of the State of Rhode Island believe that public officials and employees must adhere to the highest standards of ethical conduct, respect the public trust and the rights of all persons, be open, accountable and responsive, avoid the appearance of impropriety and not use their position for private gain or advantage.”</a:t>
            </a:r>
          </a:p>
          <a:p>
            <a:endParaRPr lang="en-US" sz="1800" dirty="0"/>
          </a:p>
        </p:txBody>
      </p:sp>
      <p:pic>
        <p:nvPicPr>
          <p:cNvPr id="4" name="Recorded Sound">
            <a:hlinkClick r:id="" action="ppaction://media"/>
            <a:extLst>
              <a:ext uri="{FF2B5EF4-FFF2-40B4-BE49-F238E27FC236}">
                <a16:creationId xmlns:a16="http://schemas.microsoft.com/office/drawing/2014/main" id="{EE38F765-ACE7-9D9E-5F7D-AAF313D96E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71363219"/>
      </p:ext>
    </p:extLst>
  </p:cSld>
  <p:clrMapOvr>
    <a:masterClrMapping/>
  </p:clrMapOvr>
  <mc:AlternateContent xmlns:mc="http://schemas.openxmlformats.org/markup-compatibility/2006" xmlns:p14="http://schemas.microsoft.com/office/powerpoint/2010/main">
    <mc:Choice Requires="p14">
      <p:transition spd="slow" p14:dur="2000" advTm="39042"/>
    </mc:Choice>
    <mc:Fallback xmlns="">
      <p:transition spd="slow" advTm="39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76D6E-4B20-4225-A9CD-78C6373DCB69}"/>
              </a:ext>
            </a:extLst>
          </p:cNvPr>
          <p:cNvSpPr>
            <a:spLocks noGrp="1"/>
          </p:cNvSpPr>
          <p:nvPr>
            <p:ph type="title"/>
          </p:nvPr>
        </p:nvSpPr>
        <p:spPr>
          <a:xfrm>
            <a:off x="7455283" y="2024742"/>
            <a:ext cx="4087306" cy="982975"/>
          </a:xfrm>
          <a:solidFill>
            <a:srgbClr val="002060"/>
          </a:solidFill>
          <a:ln w="76200">
            <a:solidFill>
              <a:schemeClr val="accent4">
                <a:lumMod val="60000"/>
                <a:lumOff val="40000"/>
              </a:schemeClr>
            </a:solidFill>
          </a:ln>
        </p:spPr>
        <p:txBody>
          <a:bodyPr vert="horz" lIns="91440" tIns="45720" rIns="91440" bIns="45720" rtlCol="0" anchor="b">
            <a:normAutofit/>
          </a:bodyPr>
          <a:lstStyle/>
          <a:p>
            <a:r>
              <a:rPr lang="en-US" sz="5400" b="1" dirty="0"/>
              <a:t> </a:t>
            </a:r>
            <a:r>
              <a:rPr lang="en-US" sz="5400" b="1" dirty="0">
                <a:latin typeface="Tahoma" panose="020B0604030504040204" pitchFamily="34" charset="0"/>
                <a:ea typeface="Tahoma" panose="020B0604030504040204" pitchFamily="34" charset="0"/>
                <a:cs typeface="Tahoma" panose="020B0604030504040204" pitchFamily="34" charset="0"/>
              </a:rPr>
              <a:t>NEPOTISM</a:t>
            </a:r>
            <a:endParaRPr lang="en-US" sz="5400" dirty="0">
              <a:latin typeface="Tahoma" panose="020B0604030504040204" pitchFamily="34" charset="0"/>
              <a:ea typeface="Tahoma" panose="020B0604030504040204" pitchFamily="34" charset="0"/>
              <a:cs typeface="Tahoma" panose="020B0604030504040204" pitchFamily="34" charset="0"/>
            </a:endParaRPr>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Alien Messages: Nepotism kills - Alaska Highway News">
            <a:extLst>
              <a:ext uri="{FF2B5EF4-FFF2-40B4-BE49-F238E27FC236}">
                <a16:creationId xmlns:a16="http://schemas.microsoft.com/office/drawing/2014/main" id="{ECD5D98F-683E-4CD9-8210-F01640777A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1189"/>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4FA867E2-1236-F7E9-1570-C882116FC1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960929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4127"/>
    </mc:Choice>
    <mc:Fallback xmlns="">
      <p:transition spd="slow" advTm="14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BAC54E-F051-C3E8-3863-4AC7C7E72B1D}"/>
              </a:ext>
            </a:extLst>
          </p:cNvPr>
          <p:cNvSpPr>
            <a:spLocks noGrp="1"/>
          </p:cNvSpPr>
          <p:nvPr>
            <p:ph type="title"/>
          </p:nvPr>
        </p:nvSpPr>
        <p:spPr>
          <a:xfrm>
            <a:off x="1136397" y="502020"/>
            <a:ext cx="5323715" cy="1149498"/>
          </a:xfrm>
        </p:spPr>
        <p:txBody>
          <a:bodyPr vert="horz" lIns="91440" tIns="45720" rIns="91440" bIns="45720" rtlCol="0" anchor="b">
            <a:normAutofit/>
          </a:bodyPr>
          <a:lstStyle/>
          <a:p>
            <a:pPr>
              <a:lnSpc>
                <a:spcPct val="150000"/>
              </a:lnSpc>
            </a:pPr>
            <a:r>
              <a:rPr lang="en-US" sz="2400" b="1" kern="12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As someone who is subject to the Code of Ethics . . .</a:t>
            </a:r>
          </a:p>
        </p:txBody>
      </p:sp>
      <p:sp>
        <p:nvSpPr>
          <p:cNvPr id="4" name="Text Placeholder 3">
            <a:extLst>
              <a:ext uri="{FF2B5EF4-FFF2-40B4-BE49-F238E27FC236}">
                <a16:creationId xmlns:a16="http://schemas.microsoft.com/office/drawing/2014/main" id="{84160ABC-1C2B-3253-BF1B-7738AEFF3F79}"/>
              </a:ext>
            </a:extLst>
          </p:cNvPr>
          <p:cNvSpPr>
            <a:spLocks noGrp="1"/>
          </p:cNvSpPr>
          <p:nvPr>
            <p:ph type="body" sz="half" idx="2"/>
          </p:nvPr>
        </p:nvSpPr>
        <p:spPr>
          <a:xfrm>
            <a:off x="1144923" y="1971025"/>
            <a:ext cx="5315189" cy="4384955"/>
          </a:xfrm>
          <a:solidFill>
            <a:schemeClr val="accent6">
              <a:lumMod val="75000"/>
            </a:schemeClr>
          </a:solidFill>
        </p:spPr>
        <p:txBody>
          <a:bodyPr vert="horz" lIns="91440" tIns="45720" rIns="91440" bIns="45720" rtlCol="0" anchor="t">
            <a:normAutofit/>
          </a:bodyPr>
          <a:lstStyle/>
          <a:p>
            <a:pPr>
              <a:lnSpc>
                <a:spcPct val="150000"/>
              </a:lnSpc>
            </a:pPr>
            <a:r>
              <a:rPr lang="en-US" sz="2000" dirty="0">
                <a:solidFill>
                  <a:schemeClr val="bg1"/>
                </a:solidFill>
              </a:rPr>
              <a:t>You may not participate . . . in any matter as part of your public duties if there is reason to believe or expect that any person within your family or a household member . . .</a:t>
            </a:r>
          </a:p>
          <a:p>
            <a:br>
              <a:rPr lang="en-US" sz="2000" dirty="0">
                <a:solidFill>
                  <a:schemeClr val="bg1"/>
                </a:solidFill>
              </a:rPr>
            </a:br>
            <a:r>
              <a:rPr lang="en-US" sz="2000" dirty="0">
                <a:solidFill>
                  <a:schemeClr val="accent1">
                    <a:lumMod val="50000"/>
                  </a:schemeClr>
                </a:solidFill>
              </a:rPr>
              <a:t>■</a:t>
            </a:r>
            <a:r>
              <a:rPr lang="en-US" sz="2000" dirty="0">
                <a:solidFill>
                  <a:schemeClr val="bg1"/>
                </a:solidFill>
              </a:rPr>
              <a:t>  is a party or participant; </a:t>
            </a:r>
            <a:r>
              <a:rPr lang="en-US" sz="2000" i="1" dirty="0">
                <a:solidFill>
                  <a:schemeClr val="bg1"/>
                </a:solidFill>
              </a:rPr>
              <a:t>or</a:t>
            </a:r>
          </a:p>
          <a:p>
            <a:r>
              <a:rPr lang="en-US" sz="2000" dirty="0">
                <a:solidFill>
                  <a:schemeClr val="accent1">
                    <a:lumMod val="50000"/>
                  </a:schemeClr>
                </a:solidFill>
              </a:rPr>
              <a:t>■</a:t>
            </a:r>
            <a:r>
              <a:rPr lang="en-US" sz="2000" dirty="0">
                <a:solidFill>
                  <a:schemeClr val="bg1"/>
                </a:solidFill>
              </a:rPr>
              <a:t>  will derive a direct monetary gain; </a:t>
            </a:r>
            <a:r>
              <a:rPr lang="en-US" sz="2000" i="1" dirty="0">
                <a:solidFill>
                  <a:schemeClr val="bg1"/>
                </a:solidFill>
              </a:rPr>
              <a:t>or</a:t>
            </a:r>
          </a:p>
          <a:p>
            <a:r>
              <a:rPr lang="en-US" sz="2000" dirty="0">
                <a:solidFill>
                  <a:schemeClr val="accent1">
                    <a:lumMod val="50000"/>
                  </a:schemeClr>
                </a:solidFill>
              </a:rPr>
              <a:t>■</a:t>
            </a:r>
            <a:r>
              <a:rPr lang="en-US" sz="2000" dirty="0">
                <a:solidFill>
                  <a:schemeClr val="bg1"/>
                </a:solidFill>
              </a:rPr>
              <a:t>  will suffer a direct monetary loss; </a:t>
            </a:r>
            <a:r>
              <a:rPr lang="en-US" sz="2000" i="1" dirty="0">
                <a:solidFill>
                  <a:schemeClr val="bg1"/>
                </a:solidFill>
              </a:rPr>
              <a:t>or</a:t>
            </a:r>
            <a:r>
              <a:rPr lang="en-US" sz="2000" dirty="0">
                <a:solidFill>
                  <a:schemeClr val="bg1"/>
                </a:solidFill>
              </a:rPr>
              <a:t> </a:t>
            </a:r>
          </a:p>
          <a:p>
            <a:r>
              <a:rPr lang="en-US" sz="2000" dirty="0">
                <a:solidFill>
                  <a:schemeClr val="tx2"/>
                </a:solidFill>
              </a:rPr>
              <a:t>■ </a:t>
            </a:r>
            <a:r>
              <a:rPr lang="en-US" sz="2000" dirty="0">
                <a:solidFill>
                  <a:schemeClr val="bg1"/>
                </a:solidFill>
              </a:rPr>
              <a:t> will obtain an employment advantage.</a:t>
            </a:r>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sp>
        <p:nvSpPr>
          <p:cNvPr id="15" name="Rectangle 1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7" descr="Background pattern&#10;&#10;Description automatically generated">
            <a:extLst>
              <a:ext uri="{FF2B5EF4-FFF2-40B4-BE49-F238E27FC236}">
                <a16:creationId xmlns:a16="http://schemas.microsoft.com/office/drawing/2014/main" id="{E13AA9C4-B156-CF5D-802D-A1AD7D445F0A}"/>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9622" b="9622"/>
          <a:stretch>
            <a:fillRect/>
          </a:stretch>
        </p:blipFill>
        <p:spPr>
          <a:xfrm>
            <a:off x="7075967" y="1798859"/>
            <a:ext cx="4170530" cy="3292174"/>
          </a:xfrm>
          <a:prstGeom prst="rect">
            <a:avLst/>
          </a:prstGeom>
        </p:spPr>
      </p:pic>
      <p:pic>
        <p:nvPicPr>
          <p:cNvPr id="3" name="Recorded Sound">
            <a:hlinkClick r:id="" action="ppaction://media"/>
            <a:extLst>
              <a:ext uri="{FF2B5EF4-FFF2-40B4-BE49-F238E27FC236}">
                <a16:creationId xmlns:a16="http://schemas.microsoft.com/office/drawing/2014/main" id="{66E5D052-0368-793F-224B-F9C38697B5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74157368"/>
      </p:ext>
    </p:extLst>
  </p:cSld>
  <p:clrMapOvr>
    <a:masterClrMapping/>
  </p:clrMapOvr>
  <mc:AlternateContent xmlns:mc="http://schemas.openxmlformats.org/markup-compatibility/2006" xmlns:p14="http://schemas.microsoft.com/office/powerpoint/2010/main">
    <mc:Choice Requires="p14">
      <p:transition spd="slow" p14:dur="2000" advTm="32308"/>
    </mc:Choice>
    <mc:Fallback xmlns="">
      <p:transition spd="slow" advTm="32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21">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134B683D-DC93-40AD-BBC9-9304A8D61057}"/>
              </a:ext>
            </a:extLst>
          </p:cNvPr>
          <p:cNvSpPr>
            <a:spLocks noGrp="1"/>
          </p:cNvSpPr>
          <p:nvPr>
            <p:ph type="ctrTitle"/>
          </p:nvPr>
        </p:nvSpPr>
        <p:spPr>
          <a:xfrm>
            <a:off x="1024128" y="965199"/>
            <a:ext cx="6766078" cy="4927601"/>
          </a:xfrm>
        </p:spPr>
        <p:txBody>
          <a:bodyPr anchor="ctr">
            <a:normAutofit/>
          </a:bodyPr>
          <a:lstStyle/>
          <a:p>
            <a:pPr algn="l">
              <a:lnSpc>
                <a:spcPct val="150000"/>
              </a:lnSpc>
            </a:pP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The Code’s prohibitions against nepotism apply regardless of whether, for example, a family or household member is objectively the most qualified candidate for a job or is deserving of a promotion.</a:t>
            </a:r>
          </a:p>
        </p:txBody>
      </p:sp>
      <p:sp>
        <p:nvSpPr>
          <p:cNvPr id="6" name="Subtitle 5">
            <a:extLst>
              <a:ext uri="{FF2B5EF4-FFF2-40B4-BE49-F238E27FC236}">
                <a16:creationId xmlns:a16="http://schemas.microsoft.com/office/drawing/2014/main" id="{9B79CDDE-A7F1-4210-8855-D25A187E75EE}"/>
              </a:ext>
            </a:extLst>
          </p:cNvPr>
          <p:cNvSpPr>
            <a:spLocks noGrp="1"/>
          </p:cNvSpPr>
          <p:nvPr>
            <p:ph type="subTitle" idx="1"/>
          </p:nvPr>
        </p:nvSpPr>
        <p:spPr>
          <a:xfrm>
            <a:off x="8438729" y="585216"/>
            <a:ext cx="3137574" cy="5669280"/>
          </a:xfrm>
        </p:spPr>
        <p:txBody>
          <a:bodyPr anchor="ctr">
            <a:normAutofit fontScale="92500"/>
          </a:bodyPr>
          <a:lstStyle/>
          <a:p>
            <a:pPr algn="l">
              <a:lnSpc>
                <a:spcPct val="150000"/>
              </a:lnSpc>
            </a:pPr>
            <a:r>
              <a:rPr lang="en-US" sz="2000" dirty="0">
                <a:solidFill>
                  <a:srgbClr val="FFC000"/>
                </a:solidFill>
                <a:latin typeface="Tahoma" panose="020B0604030504040204" pitchFamily="34" charset="0"/>
                <a:ea typeface="Tahoma" panose="020B0604030504040204" pitchFamily="34" charset="0"/>
                <a:cs typeface="Tahoma" panose="020B0604030504040204" pitchFamily="34" charset="0"/>
              </a:rPr>
              <a:t>The policy underlying the prohibitions against nepotism is premised on the recognition that it is difficult for any person to be truly objective when considering matters impacting family/household members and furthers the constitutionally founded goal of avoiding the appearance of impropriety.</a:t>
            </a:r>
          </a:p>
          <a:p>
            <a:pPr algn="l"/>
            <a:endParaRPr lang="en-US" sz="2000" dirty="0">
              <a:solidFill>
                <a:srgbClr val="FFC000"/>
              </a:solidFill>
            </a:endParaRPr>
          </a:p>
        </p:txBody>
      </p:sp>
      <p:cxnSp>
        <p:nvCxnSpPr>
          <p:cNvPr id="47" name="Straight Connector 23">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8160"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Recorded Sound">
            <a:hlinkClick r:id="" action="ppaction://media"/>
            <a:extLst>
              <a:ext uri="{FF2B5EF4-FFF2-40B4-BE49-F238E27FC236}">
                <a16:creationId xmlns:a16="http://schemas.microsoft.com/office/drawing/2014/main" id="{CA2A1693-7AB5-B896-2932-CA859C05CA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89403007"/>
      </p:ext>
    </p:extLst>
  </p:cSld>
  <p:clrMapOvr>
    <a:masterClrMapping/>
  </p:clrMapOvr>
  <mc:AlternateContent xmlns:mc="http://schemas.openxmlformats.org/markup-compatibility/2006" xmlns:p14="http://schemas.microsoft.com/office/powerpoint/2010/main">
    <mc:Choice Requires="p14">
      <p:transition spd="slow" p14:dur="2000" advTm="38578"/>
    </mc:Choice>
    <mc:Fallback xmlns="">
      <p:transition spd="slow" advTm="38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0">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2">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25" name="Freeform: Shape 14">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22D605E-6D09-487D-B367-8CA52C2A8768}"/>
              </a:ext>
            </a:extLst>
          </p:cNvPr>
          <p:cNvSpPr>
            <a:spLocks noGrp="1"/>
          </p:cNvSpPr>
          <p:nvPr>
            <p:ph type="title"/>
          </p:nvPr>
        </p:nvSpPr>
        <p:spPr>
          <a:xfrm>
            <a:off x="765051" y="662400"/>
            <a:ext cx="3384000" cy="811837"/>
          </a:xfrm>
          <a:solidFill>
            <a:schemeClr val="accent4">
              <a:lumMod val="60000"/>
              <a:lumOff val="40000"/>
            </a:schemeClr>
          </a:solidFill>
          <a:ln>
            <a:solidFill>
              <a:schemeClr val="accent4">
                <a:lumMod val="60000"/>
                <a:lumOff val="40000"/>
              </a:schemeClr>
            </a:solidFill>
          </a:ln>
        </p:spPr>
        <p:txBody>
          <a:bodyPr vert="horz" lIns="91440" tIns="45720" rIns="91440" bIns="45720" rtlCol="0" anchor="t">
            <a:normAutofit/>
          </a:bodyPr>
          <a:lstStyle/>
          <a:p>
            <a:pPr algn="ctr"/>
            <a:r>
              <a:rPr lang="en-US" sz="4400" b="1" kern="1200" dirty="0">
                <a:solidFill>
                  <a:srgbClr val="FF0000"/>
                </a:solidFill>
                <a:latin typeface="+mj-lt"/>
                <a:ea typeface="+mj-ea"/>
                <a:cs typeface="+mj-cs"/>
              </a:rPr>
              <a:t>Examples . . .</a:t>
            </a:r>
          </a:p>
        </p:txBody>
      </p:sp>
      <p:sp>
        <p:nvSpPr>
          <p:cNvPr id="4" name="Text Placeholder 3">
            <a:extLst>
              <a:ext uri="{FF2B5EF4-FFF2-40B4-BE49-F238E27FC236}">
                <a16:creationId xmlns:a16="http://schemas.microsoft.com/office/drawing/2014/main" id="{0F5C8740-94CF-4630-A48E-358754C0DF71}"/>
              </a:ext>
            </a:extLst>
          </p:cNvPr>
          <p:cNvSpPr>
            <a:spLocks noGrp="1"/>
          </p:cNvSpPr>
          <p:nvPr>
            <p:ph type="body" sz="half" idx="2"/>
          </p:nvPr>
        </p:nvSpPr>
        <p:spPr>
          <a:xfrm>
            <a:off x="765051" y="1847461"/>
            <a:ext cx="3384000" cy="4096139"/>
          </a:xfrm>
          <a:solidFill>
            <a:schemeClr val="bg1"/>
          </a:solidFill>
          <a:ln>
            <a:solidFill>
              <a:schemeClr val="accent1">
                <a:lumMod val="20000"/>
                <a:lumOff val="80000"/>
              </a:schemeClr>
            </a:solidFill>
          </a:ln>
        </p:spPr>
        <p:txBody>
          <a:bodyPr vert="horz" lIns="91440" tIns="45720" rIns="91440" bIns="45720" rtlCol="0">
            <a:normAutofit/>
          </a:bodyPr>
          <a:lstStyle/>
          <a:p>
            <a:r>
              <a:rPr lang="en-US" sz="2400" dirty="0">
                <a:solidFill>
                  <a:srgbClr val="C00000"/>
                </a:solidFill>
              </a:rPr>
              <a:t>■</a:t>
            </a:r>
            <a:r>
              <a:rPr lang="en-US" sz="2400" dirty="0">
                <a:solidFill>
                  <a:schemeClr val="accent1">
                    <a:lumMod val="75000"/>
                  </a:schemeClr>
                </a:solidFill>
              </a:rPr>
              <a:t> hiring</a:t>
            </a:r>
          </a:p>
          <a:p>
            <a:r>
              <a:rPr lang="en-US" sz="2400" dirty="0">
                <a:solidFill>
                  <a:srgbClr val="C00000"/>
                </a:solidFill>
              </a:rPr>
              <a:t>■</a:t>
            </a:r>
            <a:r>
              <a:rPr lang="en-US" sz="2400" dirty="0">
                <a:solidFill>
                  <a:schemeClr val="accent1">
                    <a:lumMod val="75000"/>
                  </a:schemeClr>
                </a:solidFill>
              </a:rPr>
              <a:t> awarding of contract</a:t>
            </a:r>
          </a:p>
          <a:p>
            <a:r>
              <a:rPr lang="en-US" sz="2400" dirty="0">
                <a:solidFill>
                  <a:srgbClr val="C00000"/>
                </a:solidFill>
              </a:rPr>
              <a:t>■</a:t>
            </a:r>
            <a:r>
              <a:rPr lang="en-US" sz="2400" dirty="0">
                <a:solidFill>
                  <a:schemeClr val="accent1">
                    <a:lumMod val="75000"/>
                  </a:schemeClr>
                </a:solidFill>
              </a:rPr>
              <a:t> decision regarding property</a:t>
            </a:r>
          </a:p>
          <a:p>
            <a:r>
              <a:rPr lang="en-US" sz="2400" dirty="0">
                <a:solidFill>
                  <a:srgbClr val="C00000"/>
                </a:solidFill>
              </a:rPr>
              <a:t>■</a:t>
            </a:r>
            <a:r>
              <a:rPr lang="en-US" sz="2400" dirty="0">
                <a:solidFill>
                  <a:schemeClr val="accent1">
                    <a:lumMod val="75000"/>
                  </a:schemeClr>
                </a:solidFill>
              </a:rPr>
              <a:t> appointment to a position</a:t>
            </a:r>
          </a:p>
          <a:p>
            <a:r>
              <a:rPr lang="en-US" sz="2400" dirty="0">
                <a:solidFill>
                  <a:srgbClr val="C00000"/>
                </a:solidFill>
              </a:rPr>
              <a:t>■</a:t>
            </a:r>
            <a:r>
              <a:rPr lang="en-US" sz="2400" dirty="0">
                <a:solidFill>
                  <a:schemeClr val="accent1">
                    <a:lumMod val="75000"/>
                  </a:schemeClr>
                </a:solidFill>
              </a:rPr>
              <a:t> participation in disciplinary matter in which employment is at risk</a:t>
            </a:r>
          </a:p>
          <a:p>
            <a:pPr indent="-228600">
              <a:buFont typeface="Arial" panose="020B0604020202020204" pitchFamily="34" charset="0"/>
              <a:buChar char="•"/>
            </a:pPr>
            <a:endParaRPr lang="en-US" sz="2000" dirty="0">
              <a:solidFill>
                <a:schemeClr val="bg1">
                  <a:alpha val="60000"/>
                </a:schemeClr>
              </a:solidFill>
            </a:endParaRPr>
          </a:p>
        </p:txBody>
      </p:sp>
      <p:pic>
        <p:nvPicPr>
          <p:cNvPr id="10" name="Picture Placeholder 9" descr="A picture containing text, book&#10;&#10;Description automatically generated">
            <a:extLst>
              <a:ext uri="{FF2B5EF4-FFF2-40B4-BE49-F238E27FC236}">
                <a16:creationId xmlns:a16="http://schemas.microsoft.com/office/drawing/2014/main" id="{E0C0484E-5338-4E22-962B-E1FAF27C4480}"/>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3631" r="3631"/>
          <a:stretch>
            <a:fillRect/>
          </a:stretch>
        </p:blipFill>
        <p:spPr>
          <a:ln w="76200">
            <a:solidFill>
              <a:schemeClr val="accent4"/>
            </a:solidFill>
          </a:ln>
        </p:spPr>
      </p:pic>
      <p:pic>
        <p:nvPicPr>
          <p:cNvPr id="3" name="Recorded Sound">
            <a:hlinkClick r:id="" action="ppaction://media"/>
            <a:extLst>
              <a:ext uri="{FF2B5EF4-FFF2-40B4-BE49-F238E27FC236}">
                <a16:creationId xmlns:a16="http://schemas.microsoft.com/office/drawing/2014/main" id="{D9552BF5-CE2B-7326-65BB-F632B78B89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47673228"/>
      </p:ext>
    </p:extLst>
  </p:cSld>
  <p:clrMapOvr>
    <a:masterClrMapping/>
  </p:clrMapOvr>
  <mc:AlternateContent xmlns:mc="http://schemas.openxmlformats.org/markup-compatibility/2006" xmlns:p14="http://schemas.microsoft.com/office/powerpoint/2010/main">
    <mc:Choice Requires="p14">
      <p:transition spd="slow" p14:dur="2000" advTm="30312"/>
    </mc:Choice>
    <mc:Fallback xmlns="">
      <p:transition spd="slow" advTm="30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E0375-B124-9150-B775-E9887585B622}"/>
              </a:ext>
            </a:extLst>
          </p:cNvPr>
          <p:cNvSpPr>
            <a:spLocks noGrp="1"/>
          </p:cNvSpPr>
          <p:nvPr>
            <p:ph type="title"/>
          </p:nvPr>
        </p:nvSpPr>
        <p:spPr>
          <a:solidFill>
            <a:schemeClr val="accent4">
              <a:lumMod val="60000"/>
              <a:lumOff val="40000"/>
            </a:schemeClr>
          </a:solidFill>
          <a:ln w="57150">
            <a:solidFill>
              <a:schemeClr val="tx1"/>
            </a:solidFill>
          </a:ln>
        </p:spPr>
        <p:txBody>
          <a:bodyPr>
            <a:normAutofit/>
          </a:bodyPr>
          <a:lstStyle/>
          <a:p>
            <a:pPr algn="ctr"/>
            <a:r>
              <a:rPr 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ADVOCACY / SUPERVISION</a:t>
            </a:r>
            <a:endParaRPr lang="en-US" dirty="0"/>
          </a:p>
        </p:txBody>
      </p:sp>
      <p:sp>
        <p:nvSpPr>
          <p:cNvPr id="3" name="Content Placeholder 2">
            <a:extLst>
              <a:ext uri="{FF2B5EF4-FFF2-40B4-BE49-F238E27FC236}">
                <a16:creationId xmlns:a16="http://schemas.microsoft.com/office/drawing/2014/main" id="{7902C3E5-786A-3DE8-1E8D-356E945798C3}"/>
              </a:ext>
            </a:extLst>
          </p:cNvPr>
          <p:cNvSpPr>
            <a:spLocks noGrp="1"/>
          </p:cNvSpPr>
          <p:nvPr>
            <p:ph idx="1"/>
          </p:nvPr>
        </p:nvSpPr>
        <p:spPr>
          <a:xfrm>
            <a:off x="838200" y="1758462"/>
            <a:ext cx="10515600" cy="4418501"/>
          </a:xfrm>
          <a:solidFill>
            <a:schemeClr val="accent5">
              <a:lumMod val="50000"/>
            </a:schemeClr>
          </a:solidFill>
        </p:spPr>
        <p:txBody>
          <a:bodyPr>
            <a:normAutofit fontScale="85000" lnSpcReduction="10000"/>
          </a:bodyPr>
          <a:lstStyle/>
          <a:p>
            <a:pPr marL="0" indent="0">
              <a:lnSpc>
                <a:spcPct val="150000"/>
              </a:lnSpc>
              <a:buNone/>
            </a:pP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You may not participate in the </a:t>
            </a:r>
            <a:r>
              <a:rPr lang="en-US" sz="3200" b="1" i="1" dirty="0">
                <a:solidFill>
                  <a:schemeClr val="accent4"/>
                </a:solidFill>
                <a:latin typeface="Tahoma" panose="020B0604030504040204" pitchFamily="34" charset="0"/>
                <a:ea typeface="Tahoma" panose="020B0604030504040204" pitchFamily="34" charset="0"/>
                <a:cs typeface="Tahoma" panose="020B0604030504040204" pitchFamily="34" charset="0"/>
              </a:rPr>
              <a:t>supervision, evaluation, appointment, classification, promotion, transfer, or discipline</a:t>
            </a:r>
            <a:r>
              <a:rPr lang="en-US" sz="3200" i="1" dirty="0">
                <a:latin typeface="Tahoma" panose="020B0604030504040204" pitchFamily="34" charset="0"/>
                <a:ea typeface="Tahoma" panose="020B0604030504040204" pitchFamily="34" charset="0"/>
                <a:cs typeface="Tahoma" panose="020B0604030504040204" pitchFamily="34" charset="0"/>
              </a:rPr>
              <a:t> </a:t>
            </a: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of any person in your family or household.</a:t>
            </a:r>
          </a:p>
          <a:p>
            <a:pPr marL="0" indent="0" algn="ctr">
              <a:lnSpc>
                <a:spcPct val="150000"/>
              </a:lnSpc>
              <a:buNone/>
            </a:pP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   -   -   -   -   -   -   -   -   -   -   -   -   -</a:t>
            </a:r>
          </a:p>
          <a:p>
            <a:pPr marL="0" indent="0">
              <a:lnSpc>
                <a:spcPct val="150000"/>
              </a:lnSpc>
              <a:buNone/>
            </a:pPr>
            <a:r>
              <a:rPr lang="en-US" sz="3200" b="1" dirty="0">
                <a:solidFill>
                  <a:schemeClr val="accent4"/>
                </a:solidFill>
                <a:latin typeface="Tahoma" panose="020B0604030504040204" pitchFamily="34" charset="0"/>
                <a:ea typeface="Tahoma" panose="020B0604030504040204" pitchFamily="34" charset="0"/>
                <a:cs typeface="Tahoma" panose="020B0604030504040204" pitchFamily="34" charset="0"/>
              </a:rPr>
              <a:t>Nor may you </a:t>
            </a:r>
            <a:r>
              <a:rPr lang="en-US" sz="3200" b="1" u="sng" dirty="0">
                <a:solidFill>
                  <a:schemeClr val="accent4"/>
                </a:solidFill>
                <a:latin typeface="Tahoma" panose="020B0604030504040204" pitchFamily="34" charset="0"/>
                <a:ea typeface="Tahoma" panose="020B0604030504040204" pitchFamily="34" charset="0"/>
                <a:cs typeface="Tahoma" panose="020B0604030504040204" pitchFamily="34" charset="0"/>
              </a:rPr>
              <a:t>delegate</a:t>
            </a:r>
            <a:r>
              <a:rPr lang="en-US" sz="3200" b="1" dirty="0">
                <a:solidFill>
                  <a:schemeClr val="accent4"/>
                </a:solidFill>
                <a:latin typeface="Tahoma" panose="020B0604030504040204" pitchFamily="34" charset="0"/>
                <a:ea typeface="Tahoma" panose="020B0604030504040204" pitchFamily="34" charset="0"/>
                <a:cs typeface="Tahoma" panose="020B0604030504040204" pitchFamily="34" charset="0"/>
              </a:rPr>
              <a:t> any of those tasks to your subordinate.</a:t>
            </a:r>
          </a:p>
        </p:txBody>
      </p:sp>
      <p:pic>
        <p:nvPicPr>
          <p:cNvPr id="4" name="Recorded Sound">
            <a:hlinkClick r:id="" action="ppaction://media"/>
            <a:extLst>
              <a:ext uri="{FF2B5EF4-FFF2-40B4-BE49-F238E27FC236}">
                <a16:creationId xmlns:a16="http://schemas.microsoft.com/office/drawing/2014/main" id="{9E9D798F-6ECA-3022-B90E-50BA5DC8FD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27665701"/>
      </p:ext>
    </p:extLst>
  </p:cSld>
  <p:clrMapOvr>
    <a:masterClrMapping/>
  </p:clrMapOvr>
  <mc:AlternateContent xmlns:mc="http://schemas.openxmlformats.org/markup-compatibility/2006" xmlns:p14="http://schemas.microsoft.com/office/powerpoint/2010/main">
    <mc:Choice Requires="p14">
      <p:transition spd="slow" p14:dur="2000" advTm="33180"/>
    </mc:Choice>
    <mc:Fallback xmlns="">
      <p:transition spd="slow" advTm="33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824F2-CC52-460A-DC1F-280723F559E2}"/>
              </a:ext>
            </a:extLst>
          </p:cNvPr>
          <p:cNvSpPr>
            <a:spLocks noGrp="1"/>
          </p:cNvSpPr>
          <p:nvPr>
            <p:ph type="title"/>
          </p:nvPr>
        </p:nvSpPr>
        <p:spPr>
          <a:xfrm>
            <a:off x="902676" y="365125"/>
            <a:ext cx="10451123" cy="1375752"/>
          </a:xfrm>
          <a:solidFill>
            <a:schemeClr val="bg1">
              <a:lumMod val="65000"/>
            </a:schemeClr>
          </a:solidFill>
          <a:ln w="76200">
            <a:solidFill>
              <a:schemeClr val="accent4"/>
            </a:solidFill>
          </a:ln>
        </p:spPr>
        <p:txBody>
          <a:bodyPr>
            <a:normAutofit/>
          </a:bodyPr>
          <a:lstStyle/>
          <a:p>
            <a:pPr algn="ctr"/>
            <a:r>
              <a:rPr lang="en-US" sz="6600" b="1" dirty="0">
                <a:solidFill>
                  <a:srgbClr val="C00000"/>
                </a:solidFill>
                <a:latin typeface="Tahoma" panose="020B0604030504040204" pitchFamily="34" charset="0"/>
                <a:ea typeface="Tahoma" panose="020B0604030504040204" pitchFamily="34" charset="0"/>
                <a:cs typeface="Tahoma" panose="020B0604030504040204" pitchFamily="34" charset="0"/>
              </a:rPr>
              <a:t>RECUSAL</a:t>
            </a:r>
          </a:p>
        </p:txBody>
      </p:sp>
      <p:sp>
        <p:nvSpPr>
          <p:cNvPr id="3" name="Content Placeholder 2">
            <a:extLst>
              <a:ext uri="{FF2B5EF4-FFF2-40B4-BE49-F238E27FC236}">
                <a16:creationId xmlns:a16="http://schemas.microsoft.com/office/drawing/2014/main" id="{AD06D9A4-FA40-3DD8-0CAE-625D6C34FF09}"/>
              </a:ext>
            </a:extLst>
          </p:cNvPr>
          <p:cNvSpPr>
            <a:spLocks noGrp="1"/>
          </p:cNvSpPr>
          <p:nvPr>
            <p:ph sz="half" idx="1"/>
          </p:nvPr>
        </p:nvSpPr>
        <p:spPr>
          <a:xfrm>
            <a:off x="902677" y="1825625"/>
            <a:ext cx="5181600" cy="4351338"/>
          </a:xfrm>
          <a:solidFill>
            <a:schemeClr val="accent4">
              <a:lumMod val="40000"/>
              <a:lumOff val="60000"/>
            </a:schemeClr>
          </a:solidFill>
          <a:ln w="76200">
            <a:solidFill>
              <a:schemeClr val="accent4"/>
            </a:solidFill>
          </a:ln>
        </p:spPr>
        <p:txBody>
          <a:bodyPr>
            <a:normAutofit fontScale="92500" lnSpcReduction="20000"/>
          </a:bodyPr>
          <a:lstStyle/>
          <a:p>
            <a:pPr marL="0" indent="0">
              <a:lnSpc>
                <a:spcPct val="200000"/>
              </a:lnSpc>
              <a:buNone/>
            </a:pPr>
            <a:r>
              <a:rPr lang="en-US" dirty="0">
                <a:latin typeface="Tahoma" panose="020B0604030504040204" pitchFamily="34" charset="0"/>
                <a:ea typeface="Tahoma" panose="020B0604030504040204" pitchFamily="34" charset="0"/>
                <a:cs typeface="Tahoma" panose="020B0604030504040204" pitchFamily="34" charset="0"/>
              </a:rPr>
              <a:t>Recusal does not mean that a public official must 	</a:t>
            </a:r>
            <a:br>
              <a:rPr lang="en-US" dirty="0">
                <a:latin typeface="Tahoma" panose="020B0604030504040204" pitchFamily="34" charset="0"/>
                <a:ea typeface="Tahoma" panose="020B0604030504040204" pitchFamily="34" charset="0"/>
                <a:cs typeface="Tahoma" panose="020B0604030504040204" pitchFamily="34" charset="0"/>
              </a:rPr>
            </a:b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leave the room</a:t>
            </a:r>
            <a:r>
              <a:rPr lang="en-US" dirty="0">
                <a:latin typeface="Tahoma" panose="020B0604030504040204" pitchFamily="34" charset="0"/>
                <a:ea typeface="Tahoma" panose="020B0604030504040204" pitchFamily="34" charset="0"/>
                <a:cs typeface="Tahoma" panose="020B0604030504040204" pitchFamily="34" charset="0"/>
              </a:rPr>
              <a:t> if it is an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open meeting, although it is 	</a:t>
            </a:r>
            <a:br>
              <a:rPr lang="en-US" dirty="0">
                <a:latin typeface="Tahoma" panose="020B0604030504040204" pitchFamily="34" charset="0"/>
                <a:ea typeface="Tahoma" panose="020B0604030504040204" pitchFamily="34" charset="0"/>
                <a:cs typeface="Tahoma" panose="020B0604030504040204" pitchFamily="34" charset="0"/>
              </a:rPr>
            </a:b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best practice </a:t>
            </a:r>
            <a:r>
              <a:rPr lang="en-US" dirty="0">
                <a:latin typeface="Tahoma" panose="020B0604030504040204" pitchFamily="34" charset="0"/>
                <a:ea typeface="Tahoma" panose="020B0604030504040204" pitchFamily="34" charset="0"/>
                <a:cs typeface="Tahoma" panose="020B0604030504040204" pitchFamily="34" charset="0"/>
              </a:rPr>
              <a:t>to do so.</a:t>
            </a:r>
          </a:p>
        </p:txBody>
      </p:sp>
      <p:sp>
        <p:nvSpPr>
          <p:cNvPr id="4" name="Content Placeholder 3">
            <a:extLst>
              <a:ext uri="{FF2B5EF4-FFF2-40B4-BE49-F238E27FC236}">
                <a16:creationId xmlns:a16="http://schemas.microsoft.com/office/drawing/2014/main" id="{A50D41DF-294A-668D-78AA-3A9BE79813CE}"/>
              </a:ext>
            </a:extLst>
          </p:cNvPr>
          <p:cNvSpPr>
            <a:spLocks noGrp="1"/>
          </p:cNvSpPr>
          <p:nvPr>
            <p:ph sz="half" idx="2"/>
          </p:nvPr>
        </p:nvSpPr>
        <p:spPr>
          <a:xfrm>
            <a:off x="6172200" y="1825625"/>
            <a:ext cx="5181600" cy="4351338"/>
          </a:xfrm>
          <a:solidFill>
            <a:schemeClr val="accent4">
              <a:lumMod val="40000"/>
              <a:lumOff val="60000"/>
            </a:schemeClr>
          </a:solidFill>
          <a:ln w="76200">
            <a:solidFill>
              <a:schemeClr val="accent4"/>
            </a:solidFill>
          </a:ln>
        </p:spPr>
        <p:txBody>
          <a:bodyPr>
            <a:normAutofit fontScale="92500" lnSpcReduction="20000"/>
          </a:bodyPr>
          <a:lstStyle/>
          <a:p>
            <a:pPr marL="0" indent="0">
              <a:lnSpc>
                <a:spcPct val="200000"/>
              </a:lnSpc>
              <a:buNone/>
            </a:pPr>
            <a:r>
              <a:rPr lang="en-US" dirty="0">
                <a:latin typeface="Tahoma" panose="020B0604030504040204" pitchFamily="34" charset="0"/>
                <a:ea typeface="Tahoma" panose="020B0604030504040204" pitchFamily="34" charset="0"/>
                <a:cs typeface="Tahoma" panose="020B0604030504040204" pitchFamily="34" charset="0"/>
              </a:rPr>
              <a:t>However, if a public body is in executive session, a public official who has recused from participation due to a conflict of interest should exit the room until the matter has been completed.</a:t>
            </a:r>
          </a:p>
        </p:txBody>
      </p:sp>
      <p:pic>
        <p:nvPicPr>
          <p:cNvPr id="5" name="Recorded Sound">
            <a:hlinkClick r:id="" action="ppaction://media"/>
            <a:extLst>
              <a:ext uri="{FF2B5EF4-FFF2-40B4-BE49-F238E27FC236}">
                <a16:creationId xmlns:a16="http://schemas.microsoft.com/office/drawing/2014/main" id="{597AF4BB-6920-6DE6-2435-6EAE55AEC4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36130713"/>
      </p:ext>
    </p:extLst>
  </p:cSld>
  <p:clrMapOvr>
    <a:masterClrMapping/>
  </p:clrMapOvr>
  <mc:AlternateContent xmlns:mc="http://schemas.openxmlformats.org/markup-compatibility/2006" xmlns:p14="http://schemas.microsoft.com/office/powerpoint/2010/main">
    <mc:Choice Requires="p14">
      <p:transition spd="slow" p14:dur="2000" advTm="32925"/>
    </mc:Choice>
    <mc:Fallback xmlns="">
      <p:transition spd="slow" advTm="32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D6ABE-94D8-405C-9106-393FD8DD836A}"/>
              </a:ext>
            </a:extLst>
          </p:cNvPr>
          <p:cNvSpPr>
            <a:spLocks noGrp="1"/>
          </p:cNvSpPr>
          <p:nvPr>
            <p:ph type="title"/>
          </p:nvPr>
        </p:nvSpPr>
        <p:spPr>
          <a:xfrm>
            <a:off x="7351776" y="743500"/>
            <a:ext cx="4498848" cy="5401268"/>
          </a:xfrm>
          <a:solidFill>
            <a:schemeClr val="accent4">
              <a:lumMod val="40000"/>
              <a:lumOff val="60000"/>
            </a:schemeClr>
          </a:solidFill>
          <a:ln w="57150">
            <a:solidFill>
              <a:schemeClr val="tx1"/>
            </a:solidFill>
          </a:ln>
        </p:spPr>
        <p:txBody>
          <a:bodyPr>
            <a:normAutofit/>
          </a:bodyPr>
          <a:lstStyle/>
          <a:p>
            <a:pPr algn="ctr">
              <a:lnSpc>
                <a:spcPct val="150000"/>
              </a:lnSpc>
            </a:pP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No person subject to the Code of Ethics may enter into any contract with a state or municipal agency unless . . .</a:t>
            </a:r>
            <a:b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br>
            <a:endPar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picture containing building, outdoor, sitting, photo&#10;&#10;Description automatically generated">
            <a:extLst>
              <a:ext uri="{FF2B5EF4-FFF2-40B4-BE49-F238E27FC236}">
                <a16:creationId xmlns:a16="http://schemas.microsoft.com/office/drawing/2014/main" id="{3615F399-E20D-4117-8303-D58AF0B038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01" y="743500"/>
            <a:ext cx="6357831" cy="5367611"/>
          </a:xfrm>
          <a:prstGeom prst="rect">
            <a:avLst/>
          </a:prstGeom>
          <a:ln w="57150">
            <a:solidFill>
              <a:schemeClr val="accent5">
                <a:lumMod val="75000"/>
              </a:schemeClr>
            </a:solidFill>
          </a:ln>
        </p:spPr>
      </p:pic>
      <p:pic>
        <p:nvPicPr>
          <p:cNvPr id="3" name="Recorded Sound">
            <a:hlinkClick r:id="" action="ppaction://media"/>
            <a:extLst>
              <a:ext uri="{FF2B5EF4-FFF2-40B4-BE49-F238E27FC236}">
                <a16:creationId xmlns:a16="http://schemas.microsoft.com/office/drawing/2014/main" id="{7D1E50FB-F877-38A8-9D1E-0C84EF8D9F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91936663"/>
      </p:ext>
    </p:extLst>
  </p:cSld>
  <p:clrMapOvr>
    <a:masterClrMapping/>
  </p:clrMapOvr>
  <mc:AlternateContent xmlns:mc="http://schemas.openxmlformats.org/markup-compatibility/2006" xmlns:p14="http://schemas.microsoft.com/office/powerpoint/2010/main">
    <mc:Choice Requires="p14">
      <p:transition spd="slow" p14:dur="2000" advTm="14011"/>
    </mc:Choice>
    <mc:Fallback xmlns="">
      <p:transition spd="slow" advTm="14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E4FB42DA-BBB0-4641-8744-9A5C8C4DD843}"/>
              </a:ext>
            </a:extLst>
          </p:cNvPr>
          <p:cNvSpPr>
            <a:spLocks noGrp="1"/>
          </p:cNvSpPr>
          <p:nvPr>
            <p:ph type="title"/>
          </p:nvPr>
        </p:nvSpPr>
        <p:spPr>
          <a:xfrm>
            <a:off x="8182948" y="839755"/>
            <a:ext cx="3292772" cy="5002950"/>
          </a:xfrm>
          <a:solidFill>
            <a:schemeClr val="bg1"/>
          </a:solidFill>
          <a:ln w="76200">
            <a:solidFill>
              <a:srgbClr val="C00000"/>
            </a:solidFill>
          </a:ln>
        </p:spPr>
        <p:txBody>
          <a:bodyPr vert="horz" lIns="91440" tIns="45720" rIns="91440" bIns="45720" rtlCol="0" anchor="b">
            <a:normAutofit fontScale="90000"/>
          </a:bodyPr>
          <a:lstStyle/>
          <a:p>
            <a:pPr algn="ctr">
              <a:lnSpc>
                <a:spcPct val="150000"/>
              </a:lnSpc>
            </a:pP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r>
              <a:rPr lang="en-US" sz="2200" kern="1200" dirty="0">
                <a:solidFill>
                  <a:schemeClr val="accent4">
                    <a:lumMod val="60000"/>
                    <a:lumOff val="40000"/>
                  </a:schemeClr>
                </a:solidFill>
                <a:latin typeface="Tahoma" panose="020B0604030504040204" pitchFamily="34" charset="0"/>
                <a:ea typeface="Tahoma" panose="020B0604030504040204" pitchFamily="34" charset="0"/>
                <a:cs typeface="Tahoma" panose="020B0604030504040204" pitchFamily="34" charset="0"/>
              </a:rPr>
              <a:t>. . . the contract has been awarded through an open and public process, including prior public notice and subsequent public disclosure of all proposals considered and contracts awarded.</a:t>
            </a:r>
            <a:r>
              <a:rPr lang="en-US" sz="2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br>
              <a:rPr lang="en-US" sz="2200" kern="1200" dirty="0">
                <a:solidFill>
                  <a:schemeClr val="tx1"/>
                </a:solidFill>
                <a:latin typeface="Tahoma" panose="020B0604030504040204" pitchFamily="34" charset="0"/>
                <a:ea typeface="Tahoma" panose="020B0604030504040204" pitchFamily="34" charset="0"/>
                <a:cs typeface="Tahoma" panose="020B0604030504040204" pitchFamily="34" charset="0"/>
              </a:rPr>
            </a:br>
            <a:br>
              <a:rPr lang="en-US" sz="1800" kern="1200" dirty="0">
                <a:solidFill>
                  <a:schemeClr val="tx1"/>
                </a:solidFill>
                <a:latin typeface="Tahoma" panose="020B0604030504040204" pitchFamily="34" charset="0"/>
                <a:ea typeface="Tahoma" panose="020B0604030504040204" pitchFamily="34" charset="0"/>
                <a:cs typeface="Tahoma" panose="020B0604030504040204" pitchFamily="34" charset="0"/>
              </a:rPr>
            </a:br>
            <a:endParaRPr lang="en-US" sz="18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Diagram&#10;&#10;Description automatically generated with medium confidence">
            <a:extLst>
              <a:ext uri="{FF2B5EF4-FFF2-40B4-BE49-F238E27FC236}">
                <a16:creationId xmlns:a16="http://schemas.microsoft.com/office/drawing/2014/main" id="{1A135C54-68E6-4918-A9DE-6118B9F1AF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 y="839756"/>
            <a:ext cx="6436548" cy="5002950"/>
          </a:xfrm>
          <a:prstGeom prst="rect">
            <a:avLst/>
          </a:prstGeom>
          <a:ln w="57150">
            <a:noFill/>
          </a:ln>
        </p:spPr>
      </p:pic>
      <p:cxnSp>
        <p:nvCxnSpPr>
          <p:cNvPr id="12" name="Straight Connector 11">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0807B21F-FCCF-BB37-07A9-0D88340640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945731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590"/>
    </mc:Choice>
    <mc:Fallback xmlns="">
      <p:transition spd="slow" advTm="15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18AE064-E990-40D4-B462-68AE63D48044}"/>
              </a:ext>
            </a:extLst>
          </p:cNvPr>
          <p:cNvSpPr>
            <a:spLocks noGrp="1"/>
          </p:cNvSpPr>
          <p:nvPr>
            <p:ph type="title"/>
          </p:nvPr>
        </p:nvSpPr>
        <p:spPr>
          <a:xfrm>
            <a:off x="6718042" y="597159"/>
            <a:ext cx="4638934" cy="401219"/>
          </a:xfrm>
          <a:solidFill>
            <a:schemeClr val="bg1"/>
          </a:solidFill>
          <a:ln w="38100">
            <a:solidFill>
              <a:schemeClr val="accent4"/>
            </a:solidFill>
          </a:ln>
        </p:spPr>
        <p:txBody>
          <a:bodyPr vert="horz" lIns="91440" tIns="45720" rIns="91440" bIns="45720" rtlCol="0" anchor="b">
            <a:normAutofit fontScale="90000"/>
          </a:bodyPr>
          <a:lstStyle/>
          <a:p>
            <a:pPr algn="ctr">
              <a:lnSpc>
                <a:spcPct val="150000"/>
              </a:lnSpc>
            </a:pPr>
            <a:r>
              <a:rPr lang="en-US" sz="1800" dirty="0">
                <a:solidFill>
                  <a:schemeClr val="bg1"/>
                </a:solidFill>
              </a:rPr>
              <a:t>	</a:t>
            </a:r>
            <a:br>
              <a:rPr lang="en-US" sz="1800" dirty="0">
                <a:solidFill>
                  <a:schemeClr val="bg1"/>
                </a:solidFill>
              </a:rPr>
            </a:br>
            <a:br>
              <a:rPr lang="en-US" sz="1800" dirty="0">
                <a:solidFill>
                  <a:schemeClr val="bg1"/>
                </a:solidFill>
              </a:rPr>
            </a:br>
            <a:r>
              <a:rPr lang="en-US" sz="2200" b="1" dirty="0">
                <a:solidFill>
                  <a:srgbClr val="C00000"/>
                </a:solidFill>
                <a:latin typeface="Tahoma" panose="020B0604030504040204" pitchFamily="34" charset="0"/>
                <a:ea typeface="Tahoma" panose="020B0604030504040204" pitchFamily="34" charset="0"/>
                <a:cs typeface="Tahoma" panose="020B0604030504040204" pitchFamily="34" charset="0"/>
              </a:rPr>
              <a:t>SECONDARY EMPLOYMENT</a:t>
            </a:r>
          </a:p>
        </p:txBody>
      </p:sp>
      <p:sp>
        <p:nvSpPr>
          <p:cNvPr id="5" name="Text Placeholder 4">
            <a:extLst>
              <a:ext uri="{FF2B5EF4-FFF2-40B4-BE49-F238E27FC236}">
                <a16:creationId xmlns:a16="http://schemas.microsoft.com/office/drawing/2014/main" id="{51A339E7-6830-4D9D-AC31-F46890030C79}"/>
              </a:ext>
            </a:extLst>
          </p:cNvPr>
          <p:cNvSpPr>
            <a:spLocks noGrp="1"/>
          </p:cNvSpPr>
          <p:nvPr>
            <p:ph type="body" idx="1"/>
          </p:nvPr>
        </p:nvSpPr>
        <p:spPr>
          <a:xfrm>
            <a:off x="6096000" y="1129003"/>
            <a:ext cx="5875176" cy="5561045"/>
          </a:xfrm>
        </p:spPr>
        <p:txBody>
          <a:bodyPr vert="horz" lIns="91440" tIns="45720" rIns="91440" bIns="45720" rtlCol="0">
            <a:noAutofit/>
          </a:bodyPr>
          <a:lstStyle/>
          <a:p>
            <a:pPr algn="ctr">
              <a:lnSpc>
                <a:spcPct val="150000"/>
              </a:lnSpc>
            </a:pP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As a person who is subject to the </a:t>
            </a:r>
            <a:b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Code of Ethics . . .</a:t>
            </a:r>
          </a:p>
          <a:p>
            <a:pPr algn="ctr">
              <a:lnSpc>
                <a:spcPct val="150000"/>
              </a:lnSpc>
            </a:pPr>
            <a:b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you may not accept outside employment that </a:t>
            </a:r>
          </a:p>
          <a:p>
            <a:pPr algn="ctr">
              <a:lnSpc>
                <a:spcPct val="150000"/>
              </a:lnSpc>
            </a:pP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impairs your independence of judgment </a:t>
            </a:r>
          </a:p>
          <a:p>
            <a:pPr algn="ctr">
              <a:lnSpc>
                <a:spcPct val="150000"/>
              </a:lnSpc>
            </a:pP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with regard to your public duties</a:t>
            </a:r>
          </a:p>
          <a:p>
            <a:pPr algn="ctr">
              <a:lnSpc>
                <a:spcPct val="150000"/>
              </a:lnSpc>
            </a:pP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or </a:t>
            </a:r>
          </a:p>
          <a:p>
            <a:pPr algn="ctr">
              <a:lnSpc>
                <a:spcPct val="150000"/>
              </a:lnSpc>
            </a:pP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requires or induces you to disclose </a:t>
            </a:r>
          </a:p>
          <a:p>
            <a:pPr algn="ctr">
              <a:lnSpc>
                <a:spcPct val="150000"/>
              </a:lnSpc>
            </a:pP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confidential information acquired in the course of </a:t>
            </a:r>
          </a:p>
          <a:p>
            <a:pPr algn="ctr">
              <a:lnSpc>
                <a:spcPct val="150000"/>
              </a:lnSpc>
            </a:pP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and by reason of your official duties.</a:t>
            </a:r>
            <a:b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game&#10;&#10;Description automatically generated">
            <a:extLst>
              <a:ext uri="{FF2B5EF4-FFF2-40B4-BE49-F238E27FC236}">
                <a16:creationId xmlns:a16="http://schemas.microsoft.com/office/drawing/2014/main" id="{4075D205-C868-4E23-A317-1D92A3E0B4F7}"/>
              </a:ext>
            </a:extLst>
          </p:cNvPr>
          <p:cNvPicPr>
            <a:picLocks noChangeAspect="1"/>
          </p:cNvPicPr>
          <p:nvPr/>
        </p:nvPicPr>
        <p:blipFill rotWithShape="1">
          <a:blip r:embed="rId4">
            <a:extLst>
              <a:ext uri="{28A0092B-C50C-407E-A947-70E740481C1C}">
                <a14:useLocalDpi xmlns:a14="http://schemas.microsoft.com/office/drawing/2010/main" val="0"/>
              </a:ext>
            </a:extLst>
          </a:blip>
          <a:srcRect t="3746" b="13948"/>
          <a:stretch/>
        </p:blipFill>
        <p:spPr>
          <a:xfrm>
            <a:off x="20781" y="41446"/>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
        <p:nvSpPr>
          <p:cNvPr id="26" name="Freeform: Shape 25">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Recorded Sound">
            <a:hlinkClick r:id="" action="ppaction://media"/>
            <a:extLst>
              <a:ext uri="{FF2B5EF4-FFF2-40B4-BE49-F238E27FC236}">
                <a16:creationId xmlns:a16="http://schemas.microsoft.com/office/drawing/2014/main" id="{BA76E05E-0C29-2AB4-06BF-8D955FEA4E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16547916"/>
      </p:ext>
    </p:extLst>
  </p:cSld>
  <p:clrMapOvr>
    <a:masterClrMapping/>
  </p:clrMapOvr>
  <mc:AlternateContent xmlns:mc="http://schemas.openxmlformats.org/markup-compatibility/2006" xmlns:p14="http://schemas.microsoft.com/office/powerpoint/2010/main">
    <mc:Choice Requires="p14">
      <p:transition spd="slow" p14:dur="2000" advTm="32842"/>
    </mc:Choice>
    <mc:Fallback xmlns="">
      <p:transition spd="slow" advTm="32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CD3B0A1A-672B-411C-B910-A00057605B7B}"/>
              </a:ext>
            </a:extLst>
          </p:cNvPr>
          <p:cNvSpPr>
            <a:spLocks noGrp="1"/>
          </p:cNvSpPr>
          <p:nvPr>
            <p:ph type="title"/>
          </p:nvPr>
        </p:nvSpPr>
        <p:spPr>
          <a:xfrm>
            <a:off x="2222790" y="1399592"/>
            <a:ext cx="7415688" cy="4292081"/>
          </a:xfrm>
        </p:spPr>
        <p:txBody>
          <a:bodyPr vert="horz" lIns="91440" tIns="45720" rIns="91440" bIns="45720" rtlCol="0" anchor="b">
            <a:normAutofit/>
          </a:bodyPr>
          <a:lstStyle/>
          <a:p>
            <a:pPr algn="ctr"/>
            <a:r>
              <a:rPr lang="en-US" sz="3100" kern="1200" dirty="0">
                <a:latin typeface="Tahoma" panose="020B0604030504040204" pitchFamily="34" charset="0"/>
                <a:ea typeface="Tahoma" panose="020B0604030504040204" pitchFamily="34" charset="0"/>
                <a:cs typeface="Tahoma" panose="020B0604030504040204" pitchFamily="34" charset="0"/>
              </a:rPr>
              <a:t> </a:t>
            </a:r>
            <a:r>
              <a:rPr lang="en-US" sz="3100" b="1" kern="1200" dirty="0">
                <a:latin typeface="Tahoma" panose="020B0604030504040204" pitchFamily="34" charset="0"/>
                <a:ea typeface="Tahoma" panose="020B0604030504040204" pitchFamily="34" charset="0"/>
                <a:cs typeface="Tahoma" panose="020B0604030504040204" pitchFamily="34" charset="0"/>
              </a:rPr>
              <a:t>Factors Considered</a:t>
            </a:r>
            <a:br>
              <a:rPr lang="en-US" sz="2800" kern="1200" dirty="0">
                <a:latin typeface="Baskerville Old Face" panose="02020602080505020303" pitchFamily="18" charset="0"/>
              </a:rPr>
            </a:br>
            <a:br>
              <a:rPr lang="en-US" sz="1500" kern="1200" dirty="0">
                <a:solidFill>
                  <a:srgbClr val="FFFFFF"/>
                </a:solidFill>
                <a:latin typeface="+mj-lt"/>
                <a:ea typeface="+mj-ea"/>
                <a:cs typeface="+mj-cs"/>
              </a:rPr>
            </a:br>
            <a:r>
              <a:rPr lang="en-US" sz="2000" dirty="0">
                <a:solidFill>
                  <a:schemeClr val="accent5">
                    <a:lumMod val="50000"/>
                  </a:schemeClr>
                </a:solidFill>
                <a:latin typeface="Bookman Old Style" panose="02050604050505020204" pitchFamily="18" charset="0"/>
              </a:rPr>
              <a:t>♦</a:t>
            </a:r>
            <a:r>
              <a:rPr lang="en-US" sz="1500" dirty="0">
                <a:solidFill>
                  <a:srgbClr val="FFFFFF"/>
                </a:solidFill>
                <a:latin typeface="Bookman Old Style" panose="02050604050505020204" pitchFamily="18" charset="0"/>
              </a:rPr>
              <a:t>  </a:t>
            </a:r>
            <a:r>
              <a:rPr lang="en-US" sz="2000" kern="1200" dirty="0">
                <a:solidFill>
                  <a:schemeClr val="bg1"/>
                </a:solidFill>
                <a:latin typeface="Tahoma" panose="020B0604030504040204" pitchFamily="34" charset="0"/>
                <a:ea typeface="Tahoma" panose="020B0604030504040204" pitchFamily="34" charset="0"/>
                <a:cs typeface="Tahoma" panose="020B0604030504040204" pitchFamily="34" charset="0"/>
              </a:rPr>
              <a:t>nexus between public duties &amp; private employment</a:t>
            </a:r>
            <a:br>
              <a:rPr lang="en-US" sz="20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2000" kern="1200" dirty="0">
                <a:solidFill>
                  <a:srgbClr val="FFFFFF"/>
                </a:solidFill>
                <a:latin typeface="Tahoma" panose="020B0604030504040204" pitchFamily="34" charset="0"/>
                <a:ea typeface="Tahoma" panose="020B0604030504040204" pitchFamily="34" charset="0"/>
                <a:cs typeface="Tahoma" panose="020B0604030504040204" pitchFamily="34" charset="0"/>
              </a:rPr>
              <a:t>	</a:t>
            </a:r>
            <a:br>
              <a:rPr lang="en-US" sz="20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2000" dirty="0">
                <a:solidFill>
                  <a:schemeClr val="accent5">
                    <a:lumMod val="50000"/>
                  </a:schemeClr>
                </a:solidFill>
                <a:latin typeface="Bookman Old Style" panose="02050604050505020204" pitchFamily="18" charset="0"/>
              </a:rPr>
              <a:t>♦</a:t>
            </a:r>
            <a:r>
              <a:rPr lang="en-US" sz="2000" dirty="0">
                <a:solidFill>
                  <a:srgbClr val="FFFFFF"/>
                </a:solidFill>
                <a:latin typeface="Bookman Old Style" panose="02050604050505020204" pitchFamily="18" charset="0"/>
              </a:rPr>
              <a:t> </a:t>
            </a:r>
            <a:r>
              <a:rPr lang="en-US" sz="2000" kern="1200" dirty="0">
                <a:solidFill>
                  <a:srgbClr val="FFFFFF"/>
                </a:solidFill>
                <a:latin typeface="Tahoma" panose="020B0604030504040204" pitchFamily="34" charset="0"/>
                <a:ea typeface="Tahoma" panose="020B0604030504040204" pitchFamily="34" charset="0"/>
                <a:cs typeface="Tahoma" panose="020B0604030504040204" pitchFamily="34" charset="0"/>
              </a:rPr>
              <a:t>work must be completed outside normal work hours &amp; </a:t>
            </a:r>
            <a:br>
              <a:rPr lang="en-US" sz="20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2000" kern="1200" dirty="0">
                <a:solidFill>
                  <a:srgbClr val="FFFFFF"/>
                </a:solidFill>
                <a:latin typeface="Tahoma" panose="020B0604030504040204" pitchFamily="34" charset="0"/>
                <a:ea typeface="Tahoma" panose="020B0604030504040204" pitchFamily="34" charset="0"/>
                <a:cs typeface="Tahoma" panose="020B0604030504040204" pitchFamily="34" charset="0"/>
              </a:rPr>
              <a:t>without use of public resources</a:t>
            </a:r>
            <a:br>
              <a:rPr lang="en-US" sz="20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br>
              <a:rPr lang="en-US" sz="20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2000" dirty="0">
                <a:solidFill>
                  <a:schemeClr val="accent5">
                    <a:lumMod val="50000"/>
                  </a:schemeClr>
                </a:solidFill>
                <a:latin typeface="Bookman Old Style" panose="02050604050505020204" pitchFamily="18" charset="0"/>
              </a:rPr>
              <a:t>♦</a:t>
            </a:r>
            <a:r>
              <a:rPr lang="en-US" sz="2000" dirty="0">
                <a:solidFill>
                  <a:srgbClr val="FFFFFF"/>
                </a:solidFill>
                <a:latin typeface="Bookman Old Style" panose="02050604050505020204" pitchFamily="18" charset="0"/>
              </a:rPr>
              <a:t> </a:t>
            </a:r>
            <a:r>
              <a:rPr lang="en-US" sz="2000" kern="1200" dirty="0">
                <a:solidFill>
                  <a:srgbClr val="FFFFFF"/>
                </a:solidFill>
                <a:latin typeface="Tahoma" panose="020B0604030504040204" pitchFamily="34" charset="0"/>
                <a:ea typeface="Tahoma" panose="020B0604030504040204" pitchFamily="34" charset="0"/>
                <a:cs typeface="Tahoma" panose="020B0604030504040204" pitchFamily="34" charset="0"/>
              </a:rPr>
              <a:t>may not appear before own agency</a:t>
            </a:r>
            <a:br>
              <a:rPr lang="en-US" sz="20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br>
              <a:rPr lang="en-US" sz="20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2000" dirty="0">
                <a:solidFill>
                  <a:schemeClr val="accent5">
                    <a:lumMod val="50000"/>
                  </a:schemeClr>
                </a:solidFill>
                <a:latin typeface="Bookman Old Style" panose="02050604050505020204" pitchFamily="18" charset="0"/>
              </a:rPr>
              <a:t>♦</a:t>
            </a:r>
            <a:r>
              <a:rPr lang="en-US" sz="2000" dirty="0">
                <a:solidFill>
                  <a:srgbClr val="FFFFFF"/>
                </a:solidFill>
                <a:latin typeface="Bookman Old Style" panose="02050604050505020204" pitchFamily="18" charset="0"/>
              </a:rPr>
              <a:t> </a:t>
            </a:r>
            <a:r>
              <a:rPr lang="en-US" sz="2000" kern="1200" dirty="0">
                <a:solidFill>
                  <a:srgbClr val="FFFFFF"/>
                </a:solidFill>
                <a:latin typeface="Tahoma" panose="020B0604030504040204" pitchFamily="34" charset="0"/>
                <a:ea typeface="Tahoma" panose="020B0604030504040204" pitchFamily="34" charset="0"/>
                <a:cs typeface="Tahoma" panose="020B0604030504040204" pitchFamily="34" charset="0"/>
              </a:rPr>
              <a:t>work must be conducted outside of areas over which </a:t>
            </a:r>
            <a:br>
              <a:rPr lang="en-US" sz="20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2000" kern="1200" dirty="0">
                <a:solidFill>
                  <a:srgbClr val="FFFFFF"/>
                </a:solidFill>
                <a:latin typeface="Tahoma" panose="020B0604030504040204" pitchFamily="34" charset="0"/>
                <a:ea typeface="Tahoma" panose="020B0604030504040204" pitchFamily="34" charset="0"/>
                <a:cs typeface="Tahoma" panose="020B0604030504040204" pitchFamily="34" charset="0"/>
              </a:rPr>
              <a:t>you have decision-making jurisdiction</a:t>
            </a:r>
            <a:br>
              <a:rPr lang="en-US" sz="20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br>
              <a:rPr lang="en-US" sz="20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2000" dirty="0">
                <a:solidFill>
                  <a:schemeClr val="accent5">
                    <a:lumMod val="50000"/>
                  </a:schemeClr>
                </a:solidFill>
                <a:latin typeface="Bookman Old Style" panose="02050604050505020204" pitchFamily="18" charset="0"/>
              </a:rPr>
              <a:t>♦</a:t>
            </a:r>
            <a:r>
              <a:rPr lang="en-US" sz="2000" dirty="0">
                <a:solidFill>
                  <a:srgbClr val="FFFFFF"/>
                </a:solidFill>
                <a:latin typeface="Bookman Old Style" panose="02050604050505020204" pitchFamily="18" charset="0"/>
              </a:rPr>
              <a:t> </a:t>
            </a:r>
            <a:r>
              <a:rPr lang="en-US" sz="2000" kern="1200" dirty="0">
                <a:solidFill>
                  <a:srgbClr val="FFFFFF"/>
                </a:solidFill>
                <a:latin typeface="Tahoma" panose="020B0604030504040204" pitchFamily="34" charset="0"/>
                <a:ea typeface="Tahoma" panose="020B0604030504040204" pitchFamily="34" charset="0"/>
                <a:cs typeface="Tahoma" panose="020B0604030504040204" pitchFamily="34" charset="0"/>
              </a:rPr>
              <a:t>may not use public position to solicit </a:t>
            </a:r>
            <a:br>
              <a:rPr lang="en-US" sz="20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2000" kern="1200" dirty="0">
                <a:solidFill>
                  <a:srgbClr val="FFFFFF"/>
                </a:solidFill>
                <a:latin typeface="Tahoma" panose="020B0604030504040204" pitchFamily="34" charset="0"/>
                <a:ea typeface="Tahoma" panose="020B0604030504040204" pitchFamily="34" charset="0"/>
                <a:cs typeface="Tahoma" panose="020B0604030504040204" pitchFamily="34" charset="0"/>
              </a:rPr>
              <a:t>business or customers</a:t>
            </a:r>
            <a:br>
              <a:rPr lang="en-US" sz="20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endParaRPr lang="en-US" sz="2000" kern="12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pic>
        <p:nvPicPr>
          <p:cNvPr id="2" name="Recorded Sound">
            <a:hlinkClick r:id="" action="ppaction://media"/>
            <a:extLst>
              <a:ext uri="{FF2B5EF4-FFF2-40B4-BE49-F238E27FC236}">
                <a16:creationId xmlns:a16="http://schemas.microsoft.com/office/drawing/2014/main" id="{599EC61D-414D-78C3-614B-5FFAA8E930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2980581"/>
      </p:ext>
    </p:extLst>
  </p:cSld>
  <p:clrMapOvr>
    <a:masterClrMapping/>
  </p:clrMapOvr>
  <mc:AlternateContent xmlns:mc="http://schemas.openxmlformats.org/markup-compatibility/2006" xmlns:p14="http://schemas.microsoft.com/office/powerpoint/2010/main">
    <mc:Choice Requires="p14">
      <p:transition spd="slow" p14:dur="2000" advTm="9669"/>
    </mc:Choice>
    <mc:Fallback xmlns="">
      <p:transition spd="slow" advTm="9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EB92C4-3617-43F0-B1D8-4A994515C1B0}"/>
              </a:ext>
            </a:extLst>
          </p:cNvPr>
          <p:cNvSpPr>
            <a:spLocks noGrp="1"/>
          </p:cNvSpPr>
          <p:nvPr>
            <p:ph type="title"/>
          </p:nvPr>
        </p:nvSpPr>
        <p:spPr>
          <a:xfrm>
            <a:off x="247352" y="365126"/>
            <a:ext cx="5931454" cy="1146176"/>
          </a:xfrm>
        </p:spPr>
        <p:txBody>
          <a:bodyPr vert="horz" lIns="91440" tIns="45720" rIns="91440" bIns="45720" rtlCol="0" anchor="ctr">
            <a:normAutofit/>
          </a:bodyPr>
          <a:lstStyle/>
          <a:p>
            <a:r>
              <a:rPr lang="en-US" sz="3700" b="1" kern="1200" dirty="0">
                <a:solidFill>
                  <a:schemeClr val="tx1"/>
                </a:solidFill>
                <a:latin typeface="Tahoma" panose="020B0604030504040204" pitchFamily="34" charset="0"/>
                <a:ea typeface="Tahoma" panose="020B0604030504040204" pitchFamily="34" charset="0"/>
                <a:cs typeface="Tahoma" panose="020B0604030504040204" pitchFamily="34" charset="0"/>
              </a:rPr>
              <a:t>WHAT IS “ETHICAL” CONDUCT?</a:t>
            </a:r>
            <a:endParaRPr lang="en-US" sz="37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4" name="Freeform: Shape 20">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ext Placeholder 6">
            <a:extLst>
              <a:ext uri="{FF2B5EF4-FFF2-40B4-BE49-F238E27FC236}">
                <a16:creationId xmlns:a16="http://schemas.microsoft.com/office/drawing/2014/main" id="{D747D765-2778-4DAD-A2AE-8DCD7156FDF3}"/>
              </a:ext>
            </a:extLst>
          </p:cNvPr>
          <p:cNvSpPr>
            <a:spLocks noGrp="1"/>
          </p:cNvSpPr>
          <p:nvPr>
            <p:ph type="body" sz="half" idx="2"/>
          </p:nvPr>
        </p:nvSpPr>
        <p:spPr>
          <a:xfrm>
            <a:off x="219456" y="1876430"/>
            <a:ext cx="3941997" cy="4616444"/>
          </a:xfrm>
        </p:spPr>
        <p:txBody>
          <a:bodyPr vert="horz" lIns="91440" tIns="45720" rIns="91440" bIns="45720" rtlCol="0" anchor="ctr">
            <a:normAutofit fontScale="25000" lnSpcReduction="20000"/>
          </a:bodyPr>
          <a:lstStyle/>
          <a:p>
            <a:pPr>
              <a:lnSpc>
                <a:spcPct val="170000"/>
              </a:lnSpc>
            </a:pPr>
            <a:r>
              <a:rPr lang="en-US" sz="7200" b="1" dirty="0">
                <a:solidFill>
                  <a:schemeClr val="accent4">
                    <a:lumMod val="60000"/>
                    <a:lumOff val="40000"/>
                  </a:schemeClr>
                </a:solidFill>
                <a:latin typeface="Tahoma" panose="020B0604030504040204" pitchFamily="34" charset="0"/>
                <a:ea typeface="Tahoma" panose="020B0604030504040204" pitchFamily="34" charset="0"/>
                <a:cs typeface="Tahoma" panose="020B0604030504040204" pitchFamily="34" charset="0"/>
              </a:rPr>
              <a:t>Ethics:</a:t>
            </a:r>
            <a:r>
              <a:rPr lang="en-US" sz="7200" dirty="0">
                <a:solidFill>
                  <a:srgbClr val="FFFFFF"/>
                </a:solidFill>
                <a:latin typeface="Tahoma" panose="020B0604030504040204" pitchFamily="34" charset="0"/>
                <a:ea typeface="Tahoma" panose="020B0604030504040204" pitchFamily="34" charset="0"/>
                <a:cs typeface="Tahoma" panose="020B0604030504040204" pitchFamily="34" charset="0"/>
              </a:rPr>
              <a:t> a standard or philosophy of right and wrong human behavior based on logical reasoning</a:t>
            </a:r>
          </a:p>
          <a:p>
            <a:pPr>
              <a:lnSpc>
                <a:spcPct val="170000"/>
              </a:lnSpc>
            </a:pPr>
            <a:r>
              <a:rPr lang="en-US" sz="7200" dirty="0">
                <a:solidFill>
                  <a:srgbClr val="00B0F0"/>
                </a:solidFill>
                <a:latin typeface="Tahoma" panose="020B0604030504040204" pitchFamily="34" charset="0"/>
                <a:ea typeface="Tahoma" panose="020B0604030504040204" pitchFamily="34" charset="0"/>
                <a:cs typeface="Tahoma" panose="020B0604030504040204" pitchFamily="34" charset="0"/>
              </a:rPr>
              <a:t>So…</a:t>
            </a:r>
            <a:r>
              <a:rPr lang="en-US" sz="7200" dirty="0">
                <a:solidFill>
                  <a:srgbClr val="FFFFFF"/>
                </a:solidFill>
                <a:latin typeface="Tahoma" panose="020B0604030504040204" pitchFamily="34" charset="0"/>
                <a:ea typeface="Tahoma" panose="020B0604030504040204" pitchFamily="34" charset="0"/>
                <a:cs typeface="Tahoma" panose="020B0604030504040204" pitchFamily="34" charset="0"/>
              </a:rPr>
              <a:t> “ethical conduct” is the type of behavior that a logical person would agree is the “right” thing to do under the circumstances</a:t>
            </a:r>
          </a:p>
          <a:p>
            <a:pPr>
              <a:lnSpc>
                <a:spcPct val="170000"/>
              </a:lnSpc>
            </a:pPr>
            <a:r>
              <a:rPr lang="en-US" sz="7200" dirty="0">
                <a:solidFill>
                  <a:srgbClr val="FF0000"/>
                </a:solidFill>
                <a:latin typeface="Tahoma" panose="020B0604030504040204" pitchFamily="34" charset="0"/>
                <a:ea typeface="Tahoma" panose="020B0604030504040204" pitchFamily="34" charset="0"/>
                <a:cs typeface="Tahoma" panose="020B0604030504040204" pitchFamily="34" charset="0"/>
              </a:rPr>
              <a:t>But -</a:t>
            </a:r>
            <a:r>
              <a:rPr lang="en-US" sz="7200" dirty="0">
                <a:solidFill>
                  <a:srgbClr val="FFFFFF"/>
                </a:solidFill>
                <a:latin typeface="Tahoma" panose="020B0604030504040204" pitchFamily="34" charset="0"/>
                <a:ea typeface="Tahoma" panose="020B0604030504040204" pitchFamily="34" charset="0"/>
                <a:cs typeface="Tahoma" panose="020B0604030504040204" pitchFamily="34" charset="0"/>
              </a:rPr>
              <a:t> people have different ideas about what makes behavior “right” or “wrong”</a:t>
            </a:r>
          </a:p>
          <a:p>
            <a:pPr indent="-228600">
              <a:buFont typeface="Arial" panose="020B0604020202020204" pitchFamily="34" charset="0"/>
              <a:buChar char="•"/>
            </a:pPr>
            <a:endParaRPr lang="en-US" sz="1700" dirty="0">
              <a:solidFill>
                <a:srgbClr val="FFFFFF"/>
              </a:solidFill>
            </a:endParaRPr>
          </a:p>
        </p:txBody>
      </p:sp>
      <p:pic>
        <p:nvPicPr>
          <p:cNvPr id="8" name="Content Placeholder 4">
            <a:extLst>
              <a:ext uri="{FF2B5EF4-FFF2-40B4-BE49-F238E27FC236}">
                <a16:creationId xmlns:a16="http://schemas.microsoft.com/office/drawing/2014/main" id="{7EDAD405-1FC0-4DC3-9CFB-C3C76B475867}"/>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6307" r="6307"/>
          <a:stretch>
            <a:fillRect/>
          </a:stretch>
        </p:blipFill>
        <p:spPr>
          <a:xfrm>
            <a:off x="6293666" y="1876430"/>
            <a:ext cx="5154410" cy="4300533"/>
          </a:xfrm>
          <a:custGeom>
            <a:avLst/>
            <a:gdLst/>
            <a:ahLst/>
            <a:cxnLst/>
            <a:rect l="l" t="t" r="r" b="b"/>
            <a:pathLst>
              <a:path w="4636009" h="5032375">
                <a:moveTo>
                  <a:pt x="0" y="0"/>
                </a:moveTo>
                <a:lnTo>
                  <a:pt x="4636009" y="0"/>
                </a:lnTo>
                <a:lnTo>
                  <a:pt x="4636009" y="5032375"/>
                </a:lnTo>
                <a:lnTo>
                  <a:pt x="0" y="5032375"/>
                </a:lnTo>
                <a:close/>
              </a:path>
            </a:pathLst>
          </a:custGeom>
        </p:spPr>
      </p:pic>
      <p:pic>
        <p:nvPicPr>
          <p:cNvPr id="2" name="Recorded Sound">
            <a:hlinkClick r:id="" action="ppaction://media"/>
            <a:extLst>
              <a:ext uri="{FF2B5EF4-FFF2-40B4-BE49-F238E27FC236}">
                <a16:creationId xmlns:a16="http://schemas.microsoft.com/office/drawing/2014/main" id="{57588621-E6F0-8B65-EE57-CEDDD4282E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89007701"/>
      </p:ext>
    </p:extLst>
  </p:cSld>
  <p:clrMapOvr>
    <a:masterClrMapping/>
  </p:clrMapOvr>
  <mc:AlternateContent xmlns:mc="http://schemas.openxmlformats.org/markup-compatibility/2006" xmlns:p14="http://schemas.microsoft.com/office/powerpoint/2010/main">
    <mc:Choice Requires="p14">
      <p:transition spd="slow" p14:dur="2000" advTm="26619"/>
    </mc:Choice>
    <mc:Fallback xmlns="">
      <p:transition spd="slow" advTm="26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D3C72A-5B37-BC8B-DB2D-7CB72EF3D719}"/>
              </a:ext>
            </a:extLst>
          </p:cNvPr>
          <p:cNvSpPr>
            <a:spLocks noGrp="1"/>
          </p:cNvSpPr>
          <p:nvPr>
            <p:ph type="title"/>
          </p:nvPr>
        </p:nvSpPr>
        <p:spPr>
          <a:xfrm>
            <a:off x="640080" y="325370"/>
            <a:ext cx="3370811" cy="1597192"/>
          </a:xfrm>
        </p:spPr>
        <p:txBody>
          <a:bodyPr anchor="b">
            <a:normAutofit fontScale="90000"/>
          </a:bodyPr>
          <a:lstStyle/>
          <a:p>
            <a:pPr algn="ctr">
              <a:lnSpc>
                <a:spcPct val="150000"/>
              </a:lnSpc>
            </a:pPr>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Confidential Information</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458D1EC-6BA1-DAF1-35F8-554C4726916C}"/>
              </a:ext>
            </a:extLst>
          </p:cNvPr>
          <p:cNvSpPr>
            <a:spLocks noGrp="1"/>
          </p:cNvSpPr>
          <p:nvPr>
            <p:ph idx="1"/>
          </p:nvPr>
        </p:nvSpPr>
        <p:spPr>
          <a:xfrm>
            <a:off x="640080" y="2872899"/>
            <a:ext cx="4243589" cy="3320668"/>
          </a:xfrm>
        </p:spPr>
        <p:txBody>
          <a:bodyPr>
            <a:normAutofit/>
          </a:bodyPr>
          <a:lstStyle/>
          <a:p>
            <a:pPr marL="0" indent="0">
              <a:lnSpc>
                <a:spcPct val="150000"/>
              </a:lnSpc>
              <a:buNone/>
            </a:pPr>
            <a:r>
              <a:rPr lang="en-US" sz="2000" dirty="0">
                <a:latin typeface="Tahoma" panose="020B0604030504040204" pitchFamily="34" charset="0"/>
                <a:ea typeface="Tahoma" panose="020B0604030504040204" pitchFamily="34" charset="0"/>
                <a:cs typeface="Tahoma" panose="020B0604030504040204" pitchFamily="34" charset="0"/>
              </a:rPr>
              <a:t>As a person subject to the Code of Ethics, you may not use or disclose, for financial gain, confidential information acquired in the course of and by reason of your official duties or employment.</a:t>
            </a:r>
          </a:p>
        </p:txBody>
      </p:sp>
      <p:pic>
        <p:nvPicPr>
          <p:cNvPr id="5" name="Picture 4" descr="A picture containing text, stationary, envelope, businesscard&#10;&#10;AI-generated content may be incorrect.">
            <a:extLst>
              <a:ext uri="{FF2B5EF4-FFF2-40B4-BE49-F238E27FC236}">
                <a16:creationId xmlns:a16="http://schemas.microsoft.com/office/drawing/2014/main" id="{0BF2403E-9A6E-F876-0F17-79D8F1E80DF7}"/>
              </a:ext>
            </a:extLst>
          </p:cNvPr>
          <p:cNvPicPr>
            <a:picLocks noChangeAspect="1"/>
          </p:cNvPicPr>
          <p:nvPr/>
        </p:nvPicPr>
        <p:blipFill>
          <a:blip r:embed="rId4">
            <a:extLst>
              <a:ext uri="{28A0092B-C50C-407E-A947-70E740481C1C}">
                <a14:useLocalDpi xmlns:a14="http://schemas.microsoft.com/office/drawing/2010/main" val="0"/>
              </a:ext>
            </a:extLst>
          </a:blip>
          <a:srcRect t="302" r="-1"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9" name="Recorded Sound">
            <a:hlinkClick r:id="" action="ppaction://media"/>
            <a:extLst>
              <a:ext uri="{FF2B5EF4-FFF2-40B4-BE49-F238E27FC236}">
                <a16:creationId xmlns:a16="http://schemas.microsoft.com/office/drawing/2014/main" id="{079A8217-4BC6-9A96-1DA7-C083C33553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80303031"/>
      </p:ext>
    </p:extLst>
  </p:cSld>
  <p:clrMapOvr>
    <a:masterClrMapping/>
  </p:clrMapOvr>
  <mc:AlternateContent xmlns:mc="http://schemas.openxmlformats.org/markup-compatibility/2006" xmlns:p14="http://schemas.microsoft.com/office/powerpoint/2010/main">
    <mc:Choice Requires="p14">
      <p:transition spd="slow" p14:dur="2000" advTm="7881"/>
    </mc:Choice>
    <mc:Fallback xmlns="">
      <p:transition spd="slow" advTm="7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6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D1580-782C-829A-CF66-E8FD731A5329}"/>
              </a:ext>
            </a:extLst>
          </p:cNvPr>
          <p:cNvSpPr>
            <a:spLocks noGrp="1"/>
          </p:cNvSpPr>
          <p:nvPr>
            <p:ph type="title"/>
          </p:nvPr>
        </p:nvSpPr>
        <p:spPr>
          <a:xfrm>
            <a:off x="374073" y="259773"/>
            <a:ext cx="6982689" cy="1337724"/>
          </a:xfrm>
          <a:solidFill>
            <a:srgbClr val="C00000"/>
          </a:solidFill>
          <a:ln w="57150">
            <a:solidFill>
              <a:schemeClr val="tx1"/>
            </a:solidFill>
          </a:ln>
        </p:spPr>
        <p:txBody>
          <a:bodyPr>
            <a:normAutofit/>
          </a:bodyPr>
          <a:lstStyle/>
          <a:p>
            <a:pPr algn="ctr"/>
            <a:r>
              <a:rPr lang="en-US" sz="5400" b="1" dirty="0">
                <a:solidFill>
                  <a:schemeClr val="bg1"/>
                </a:solidFill>
                <a:latin typeface="Tahoma" panose="020B0604030504040204" pitchFamily="34" charset="0"/>
                <a:ea typeface="Tahoma" panose="020B0604030504040204" pitchFamily="34" charset="0"/>
                <a:cs typeface="Tahoma" panose="020B0604030504040204" pitchFamily="34" charset="0"/>
              </a:rPr>
              <a:t>THE GIFT RULE</a:t>
            </a:r>
          </a:p>
        </p:txBody>
      </p:sp>
      <p:pic>
        <p:nvPicPr>
          <p:cNvPr id="6" name="Picture Placeholder 5" descr="Icon&#10;&#10;AI-generated content may be incorrect.">
            <a:extLst>
              <a:ext uri="{FF2B5EF4-FFF2-40B4-BE49-F238E27FC236}">
                <a16:creationId xmlns:a16="http://schemas.microsoft.com/office/drawing/2014/main" id="{4151CAFE-0AEE-9368-4C03-ADA4A165B486}"/>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14539" r="14539"/>
          <a:stretch>
            <a:fillRect/>
          </a:stretch>
        </p:blipFill>
        <p:spPr>
          <a:xfrm>
            <a:off x="7429501" y="259773"/>
            <a:ext cx="4603172" cy="6431972"/>
          </a:xfrm>
          <a:ln w="57150">
            <a:solidFill>
              <a:schemeClr val="tx1"/>
            </a:solidFill>
          </a:ln>
        </p:spPr>
      </p:pic>
      <p:sp>
        <p:nvSpPr>
          <p:cNvPr id="4" name="Text Placeholder 3">
            <a:extLst>
              <a:ext uri="{FF2B5EF4-FFF2-40B4-BE49-F238E27FC236}">
                <a16:creationId xmlns:a16="http://schemas.microsoft.com/office/drawing/2014/main" id="{84376EBA-8BE6-2119-4692-017C5E7A4959}"/>
              </a:ext>
            </a:extLst>
          </p:cNvPr>
          <p:cNvSpPr>
            <a:spLocks noGrp="1"/>
          </p:cNvSpPr>
          <p:nvPr>
            <p:ph type="body" sz="half" idx="2"/>
          </p:nvPr>
        </p:nvSpPr>
        <p:spPr>
          <a:xfrm>
            <a:off x="374072" y="1597497"/>
            <a:ext cx="6982689" cy="5094248"/>
          </a:xfrm>
          <a:solidFill>
            <a:schemeClr val="accent4">
              <a:lumMod val="20000"/>
              <a:lumOff val="80000"/>
            </a:schemeClr>
          </a:solidFill>
          <a:ln w="57150">
            <a:solidFill>
              <a:schemeClr val="tx1"/>
            </a:solidFill>
          </a:ln>
        </p:spPr>
        <p:txBody>
          <a:bodyPr>
            <a:normAutofit fontScale="25000" lnSpcReduction="20000"/>
          </a:bodyPr>
          <a:lstStyle/>
          <a:p>
            <a:pPr>
              <a:lnSpc>
                <a:spcPct val="150000"/>
              </a:lnSpc>
            </a:pPr>
            <a:r>
              <a:rPr lang="en-US" sz="9600" dirty="0">
                <a:latin typeface="Tahoma" panose="020B0604030504040204" pitchFamily="34" charset="0"/>
                <a:ea typeface="Tahoma" panose="020B0604030504040204" pitchFamily="34" charset="0"/>
                <a:cs typeface="Tahoma" panose="020B0604030504040204" pitchFamily="34" charset="0"/>
              </a:rPr>
              <a:t>Public officials and employees are prohibited from accepting . . .</a:t>
            </a:r>
          </a:p>
          <a:p>
            <a:pPr>
              <a:lnSpc>
                <a:spcPct val="150000"/>
              </a:lnSpc>
            </a:pPr>
            <a:r>
              <a:rPr lang="en-US" sz="9600" dirty="0">
                <a:latin typeface="Tahoma" panose="020B0604030504040204" pitchFamily="34" charset="0"/>
                <a:ea typeface="Tahoma" panose="020B0604030504040204" pitchFamily="34" charset="0"/>
                <a:cs typeface="Tahoma" panose="020B0604030504040204" pitchFamily="34" charset="0"/>
              </a:rPr>
              <a:t>	</a:t>
            </a:r>
            <a:r>
              <a:rPr lang="en-US" sz="9600" dirty="0">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sz="9600" dirty="0">
                <a:latin typeface="Tahoma" panose="020B0604030504040204" pitchFamily="34" charset="0"/>
                <a:ea typeface="Tahoma" panose="020B0604030504040204" pitchFamily="34" charset="0"/>
                <a:cs typeface="Tahoma" panose="020B0604030504040204" pitchFamily="34" charset="0"/>
              </a:rPr>
              <a:t>  a single gift valued at more than </a:t>
            </a:r>
            <a:r>
              <a:rPr lang="en-US" sz="9600" b="1" dirty="0">
                <a:solidFill>
                  <a:srgbClr val="C00000"/>
                </a:solidFill>
                <a:latin typeface="Tahoma" panose="020B0604030504040204" pitchFamily="34" charset="0"/>
                <a:ea typeface="Tahoma" panose="020B0604030504040204" pitchFamily="34" charset="0"/>
                <a:cs typeface="Tahoma" panose="020B0604030504040204" pitchFamily="34" charset="0"/>
              </a:rPr>
              <a:t>$50</a:t>
            </a:r>
          </a:p>
          <a:p>
            <a:pPr>
              <a:lnSpc>
                <a:spcPct val="150000"/>
              </a:lnSpc>
            </a:pPr>
            <a:r>
              <a:rPr lang="en-US" sz="9600" dirty="0">
                <a:latin typeface="Tahoma" panose="020B0604030504040204" pitchFamily="34" charset="0"/>
                <a:ea typeface="Tahoma" panose="020B0604030504040204" pitchFamily="34" charset="0"/>
                <a:cs typeface="Tahoma" panose="020B0604030504040204" pitchFamily="34" charset="0"/>
              </a:rPr>
              <a:t>	</a:t>
            </a:r>
            <a:r>
              <a:rPr lang="en-US" sz="9600" dirty="0">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sz="9600" dirty="0">
                <a:latin typeface="Tahoma" panose="020B0604030504040204" pitchFamily="34" charset="0"/>
                <a:ea typeface="Tahoma" panose="020B0604030504040204" pitchFamily="34" charset="0"/>
                <a:cs typeface="Tahoma" panose="020B0604030504040204" pitchFamily="34" charset="0"/>
              </a:rPr>
              <a:t>  multiple gifts with an aggregate value  	   of more than </a:t>
            </a:r>
            <a:r>
              <a:rPr lang="en-US" sz="9600" b="1" dirty="0">
                <a:solidFill>
                  <a:srgbClr val="C00000"/>
                </a:solidFill>
                <a:latin typeface="Tahoma" panose="020B0604030504040204" pitchFamily="34" charset="0"/>
                <a:ea typeface="Tahoma" panose="020B0604030504040204" pitchFamily="34" charset="0"/>
                <a:cs typeface="Tahoma" panose="020B0604030504040204" pitchFamily="34" charset="0"/>
              </a:rPr>
              <a:t>$150 </a:t>
            </a:r>
            <a:r>
              <a:rPr lang="en-US" sz="9600" dirty="0">
                <a:latin typeface="Tahoma" panose="020B0604030504040204" pitchFamily="34" charset="0"/>
                <a:ea typeface="Tahoma" panose="020B0604030504040204" pitchFamily="34" charset="0"/>
                <a:cs typeface="Tahoma" panose="020B0604030504040204" pitchFamily="34" charset="0"/>
              </a:rPr>
              <a:t>in any calendar 	  	   year</a:t>
            </a:r>
          </a:p>
          <a:p>
            <a:pPr>
              <a:lnSpc>
                <a:spcPct val="150000"/>
              </a:lnSpc>
            </a:pPr>
            <a:r>
              <a:rPr lang="en-US" sz="9600" dirty="0">
                <a:latin typeface="Tahoma" panose="020B0604030504040204" pitchFamily="34" charset="0"/>
                <a:ea typeface="Tahoma" panose="020B0604030504040204" pitchFamily="34" charset="0"/>
                <a:cs typeface="Tahoma" panose="020B0604030504040204" pitchFamily="34" charset="0"/>
              </a:rPr>
              <a:t>from a single </a:t>
            </a:r>
            <a:r>
              <a:rPr lang="en-US" sz="9600" b="1" dirty="0">
                <a:solidFill>
                  <a:srgbClr val="C00000"/>
                </a:solidFill>
                <a:latin typeface="Tahoma" panose="020B0604030504040204" pitchFamily="34" charset="0"/>
                <a:ea typeface="Tahoma" panose="020B0604030504040204" pitchFamily="34" charset="0"/>
                <a:cs typeface="Tahoma" panose="020B0604030504040204" pitchFamily="34" charset="0"/>
              </a:rPr>
              <a:t>interested person</a:t>
            </a:r>
            <a:r>
              <a:rPr lang="en-US" sz="9600" dirty="0">
                <a:latin typeface="Tahoma" panose="020B0604030504040204" pitchFamily="34" charset="0"/>
                <a:ea typeface="Tahoma" panose="020B0604030504040204" pitchFamily="34" charset="0"/>
                <a:cs typeface="Tahoma" panose="020B0604030504040204" pitchFamily="34" charset="0"/>
              </a:rPr>
              <a:t>, subject to certain exceptions.</a:t>
            </a:r>
          </a:p>
          <a:p>
            <a:pPr>
              <a:lnSpc>
                <a:spcPct val="120000"/>
              </a:lnSpc>
            </a:pPr>
            <a:r>
              <a:rPr lang="en-US" sz="5600" dirty="0">
                <a:latin typeface="Tahoma" panose="020B0604030504040204" pitchFamily="34" charset="0"/>
                <a:ea typeface="Tahoma" panose="020B0604030504040204" pitchFamily="34" charset="0"/>
                <a:cs typeface="Tahoma" panose="020B0604030504040204" pitchFamily="34" charset="0"/>
              </a:rPr>
              <a:t>Effective as of 01-01-2026 -</a:t>
            </a:r>
          </a:p>
          <a:p>
            <a:pPr>
              <a:lnSpc>
                <a:spcPct val="120000"/>
              </a:lnSpc>
            </a:pPr>
            <a:r>
              <a:rPr lang="en-US" sz="5600" dirty="0">
                <a:latin typeface="Tahoma" panose="020B0604030504040204" pitchFamily="34" charset="0"/>
                <a:ea typeface="Tahoma" panose="020B0604030504040204" pitchFamily="34" charset="0"/>
                <a:cs typeface="Tahoma" panose="020B0604030504040204" pitchFamily="34" charset="0"/>
              </a:rPr>
              <a:t>Previously, the limit was $25/$75.</a:t>
            </a:r>
          </a:p>
          <a:p>
            <a:pPr>
              <a:lnSpc>
                <a:spcPct val="150000"/>
              </a:lnSpc>
            </a:pPr>
            <a:endParaRPr lang="en-US" sz="8000" dirty="0">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en-US" sz="6200" dirty="0">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en-US" sz="6200" dirty="0">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en-US" sz="6200" dirty="0">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5" name="Recorded Sound">
            <a:hlinkClick r:id="" action="ppaction://media"/>
            <a:extLst>
              <a:ext uri="{FF2B5EF4-FFF2-40B4-BE49-F238E27FC236}">
                <a16:creationId xmlns:a16="http://schemas.microsoft.com/office/drawing/2014/main" id="{7E098795-D923-DE63-F21F-2ECFF3D950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69901203"/>
      </p:ext>
    </p:extLst>
  </p:cSld>
  <p:clrMapOvr>
    <a:masterClrMapping/>
  </p:clrMapOvr>
  <mc:AlternateContent xmlns:mc="http://schemas.openxmlformats.org/markup-compatibility/2006" xmlns:p14="http://schemas.microsoft.com/office/powerpoint/2010/main">
    <mc:Choice Requires="p14">
      <p:transition spd="slow" p14:dur="2000" advTm="11294"/>
    </mc:Choice>
    <mc:Fallback xmlns="">
      <p:transition spd="slow" advTm="11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036AEC-07D6-118A-514F-32C9AC292C14}"/>
              </a:ext>
            </a:extLst>
          </p:cNvPr>
          <p:cNvSpPr txBox="1"/>
          <p:nvPr/>
        </p:nvSpPr>
        <p:spPr>
          <a:xfrm>
            <a:off x="937780" y="526699"/>
            <a:ext cx="10118148" cy="5804602"/>
          </a:xfrm>
          <a:prstGeom prst="rect">
            <a:avLst/>
          </a:prstGeom>
          <a:solidFill>
            <a:schemeClr val="accent4">
              <a:lumMod val="20000"/>
              <a:lumOff val="80000"/>
            </a:schemeClr>
          </a:solidFill>
          <a:ln w="57150">
            <a:solidFill>
              <a:schemeClr val="tx1"/>
            </a:solidFill>
          </a:ln>
        </p:spPr>
        <p:txBody>
          <a:bodyPr wrap="square">
            <a:spAutoFit/>
          </a:bodyPr>
          <a:lstStyle/>
          <a:p>
            <a:pPr>
              <a:lnSpc>
                <a:spcPct val="160000"/>
              </a:lnSpc>
            </a:pPr>
            <a:r>
              <a:rPr lang="en-US" sz="2400" dirty="0">
                <a:latin typeface="Tahoma" panose="020B0604030504040204" pitchFamily="34" charset="0"/>
                <a:ea typeface="Tahoma" panose="020B0604030504040204" pitchFamily="34" charset="0"/>
                <a:cs typeface="Tahoma" panose="020B0604030504040204" pitchFamily="34" charset="0"/>
              </a:rPr>
              <a:t>An </a:t>
            </a: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interested person </a:t>
            </a:r>
            <a:r>
              <a:rPr lang="en-US" sz="2400" dirty="0">
                <a:latin typeface="Tahoma" panose="020B0604030504040204" pitchFamily="34" charset="0"/>
                <a:ea typeface="Tahoma" panose="020B0604030504040204" pitchFamily="34" charset="0"/>
                <a:cs typeface="Tahoma" panose="020B0604030504040204" pitchFamily="34" charset="0"/>
              </a:rPr>
              <a:t>can mean either or both of two things:</a:t>
            </a:r>
          </a:p>
          <a:p>
            <a:pPr>
              <a:lnSpc>
                <a:spcPct val="160000"/>
              </a:lnSpc>
            </a:pP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sz="2400" dirty="0">
                <a:latin typeface="Tahoma" panose="020B0604030504040204" pitchFamily="34" charset="0"/>
                <a:ea typeface="Tahoma" panose="020B0604030504040204" pitchFamily="34" charset="0"/>
                <a:cs typeface="Tahoma" panose="020B0604030504040204" pitchFamily="34" charset="0"/>
              </a:rPr>
              <a:t> a person, business, or other entity, whether for-profit or 	  	  not-for-profit, that has a </a:t>
            </a: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direct financial interest </a:t>
            </a:r>
            <a:r>
              <a:rPr lang="en-US" sz="2400" dirty="0">
                <a:latin typeface="Tahoma" panose="020B0604030504040204" pitchFamily="34" charset="0"/>
                <a:ea typeface="Tahoma" panose="020B0604030504040204" pitchFamily="34" charset="0"/>
                <a:cs typeface="Tahoma" panose="020B0604030504040204" pitchFamily="34" charset="0"/>
              </a:rPr>
              <a:t>in a 	 	  decision that the gift recipient is authorized to make as part 	  of their official duties; or </a:t>
            </a:r>
          </a:p>
          <a:p>
            <a:pPr>
              <a:lnSpc>
                <a:spcPct val="160000"/>
              </a:lnSpc>
            </a:pP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sz="2400" dirty="0">
                <a:latin typeface="Tahoma" panose="020B0604030504040204" pitchFamily="34" charset="0"/>
                <a:ea typeface="Tahoma" panose="020B0604030504040204" pitchFamily="34" charset="0"/>
                <a:cs typeface="Tahoma" panose="020B0604030504040204" pitchFamily="34" charset="0"/>
              </a:rPr>
              <a:t> a person, business, or other entity, whether for-profit or not-	  for-profit, that is a </a:t>
            </a: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registered lobbyist </a:t>
            </a:r>
            <a:r>
              <a:rPr lang="en-US" sz="2400" dirty="0">
                <a:latin typeface="Tahoma" panose="020B0604030504040204" pitchFamily="34" charset="0"/>
                <a:ea typeface="Tahoma" panose="020B0604030504040204" pitchFamily="34" charset="0"/>
                <a:cs typeface="Tahoma" panose="020B0604030504040204" pitchFamily="34" charset="0"/>
              </a:rPr>
              <a:t>or engages a 	  	  registered lobbyist or lobbying firm.</a:t>
            </a:r>
          </a:p>
          <a:p>
            <a:pPr>
              <a:lnSpc>
                <a:spcPct val="160000"/>
              </a:lnSpc>
            </a:pPr>
            <a:endParaRPr lang="en-US" sz="1400" dirty="0">
              <a:latin typeface="Tahoma" panose="020B0604030504040204" pitchFamily="34" charset="0"/>
              <a:ea typeface="Tahoma" panose="020B0604030504040204" pitchFamily="34" charset="0"/>
              <a:cs typeface="Tahoma" panose="020B0604030504040204" pitchFamily="34" charset="0"/>
            </a:endParaRPr>
          </a:p>
          <a:p>
            <a:pPr>
              <a:lnSpc>
                <a:spcPct val="160000"/>
              </a:lnSpc>
            </a:pPr>
            <a:r>
              <a:rPr lang="en-US" sz="1400" dirty="0">
                <a:latin typeface="Tahoma" panose="020B0604030504040204" pitchFamily="34" charset="0"/>
                <a:ea typeface="Tahoma" panose="020B0604030504040204" pitchFamily="34" charset="0"/>
                <a:cs typeface="Tahoma" panose="020B0604030504040204" pitchFamily="34" charset="0"/>
              </a:rPr>
              <a:t>Effective as of 01-01-2026 - 	</a:t>
            </a:r>
            <a:br>
              <a:rPr lang="en-US" sz="1400" dirty="0">
                <a:latin typeface="Tahoma" panose="020B0604030504040204" pitchFamily="34" charset="0"/>
                <a:ea typeface="Tahoma" panose="020B0604030504040204" pitchFamily="34" charset="0"/>
                <a:cs typeface="Tahoma" panose="020B0604030504040204" pitchFamily="34" charset="0"/>
              </a:rPr>
            </a:br>
            <a:r>
              <a:rPr lang="en-US" sz="1400" dirty="0">
                <a:latin typeface="Tahoma" panose="020B0604030504040204" pitchFamily="34" charset="0"/>
                <a:ea typeface="Tahoma" panose="020B0604030504040204" pitchFamily="34" charset="0"/>
                <a:cs typeface="Tahoma" panose="020B0604030504040204" pitchFamily="34" charset="0"/>
              </a:rPr>
              <a:t>The previous regulation excluded some lobbyists for not-for-profits from the definition of interested persons.</a:t>
            </a:r>
          </a:p>
        </p:txBody>
      </p:sp>
      <p:pic>
        <p:nvPicPr>
          <p:cNvPr id="5" name="Picture 4" descr="Icon&#10;&#10;AI-generated content may be incorrect.">
            <a:extLst>
              <a:ext uri="{FF2B5EF4-FFF2-40B4-BE49-F238E27FC236}">
                <a16:creationId xmlns:a16="http://schemas.microsoft.com/office/drawing/2014/main" id="{622EF3B4-7FE9-9F69-6EB1-49F4D6630E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0419" y="5185065"/>
            <a:ext cx="1296688" cy="1066878"/>
          </a:xfrm>
          <a:prstGeom prst="rect">
            <a:avLst/>
          </a:prstGeom>
        </p:spPr>
      </p:pic>
      <p:pic>
        <p:nvPicPr>
          <p:cNvPr id="2" name="Recorded Sound">
            <a:hlinkClick r:id="" action="ppaction://media"/>
            <a:extLst>
              <a:ext uri="{FF2B5EF4-FFF2-40B4-BE49-F238E27FC236}">
                <a16:creationId xmlns:a16="http://schemas.microsoft.com/office/drawing/2014/main" id="{294BEFF8-FF5B-F5B6-8773-6AFD7A02EC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77216745"/>
      </p:ext>
    </p:extLst>
  </p:cSld>
  <p:clrMapOvr>
    <a:masterClrMapping/>
  </p:clrMapOvr>
  <mc:AlternateContent xmlns:mc="http://schemas.openxmlformats.org/markup-compatibility/2006" xmlns:p14="http://schemas.microsoft.com/office/powerpoint/2010/main">
    <mc:Choice Requires="p14">
      <p:transition spd="slow" p14:dur="2000" advTm="11527"/>
    </mc:Choice>
    <mc:Fallback xmlns="">
      <p:transition spd="slow" advTm="11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AFDDB-9B4B-238B-7F0C-CDC85D3FAFCC}"/>
              </a:ext>
            </a:extLst>
          </p:cNvPr>
          <p:cNvSpPr>
            <a:spLocks noGrp="1"/>
          </p:cNvSpPr>
          <p:nvPr>
            <p:ph type="title"/>
          </p:nvPr>
        </p:nvSpPr>
        <p:spPr>
          <a:solidFill>
            <a:schemeClr val="accent4">
              <a:lumMod val="20000"/>
              <a:lumOff val="80000"/>
            </a:schemeClr>
          </a:solidFill>
          <a:ln w="57150">
            <a:solidFill>
              <a:schemeClr val="tx1"/>
            </a:solidFill>
          </a:ln>
        </p:spPr>
        <p:txBody>
          <a:bodyPr/>
          <a:lstStyle/>
          <a:p>
            <a:pPr algn="ctr"/>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EXCEPTIONS</a:t>
            </a:r>
          </a:p>
        </p:txBody>
      </p:sp>
      <p:sp>
        <p:nvSpPr>
          <p:cNvPr id="3" name="Content Placeholder 2">
            <a:extLst>
              <a:ext uri="{FF2B5EF4-FFF2-40B4-BE49-F238E27FC236}">
                <a16:creationId xmlns:a16="http://schemas.microsoft.com/office/drawing/2014/main" id="{513E4A67-E841-F576-91FD-89EBDE4DEA4F}"/>
              </a:ext>
            </a:extLst>
          </p:cNvPr>
          <p:cNvSpPr>
            <a:spLocks noGrp="1"/>
          </p:cNvSpPr>
          <p:nvPr>
            <p:ph idx="1"/>
          </p:nvPr>
        </p:nvSpPr>
        <p:spPr>
          <a:xfrm>
            <a:off x="838200" y="1881553"/>
            <a:ext cx="10515600" cy="4295409"/>
          </a:xfrm>
        </p:spPr>
        <p:txBody>
          <a:bodyPr>
            <a:normAutofit fontScale="85000" lnSpcReduction="10000"/>
          </a:bodyPr>
          <a:lstStyle/>
          <a:p>
            <a:pPr marL="0" indent="0">
              <a:lnSpc>
                <a:spcPct val="200000"/>
              </a:lnSpc>
              <a:buNone/>
            </a:pPr>
            <a:r>
              <a:rPr lang="en-US" sz="3000" dirty="0">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Valid campaign contribution</a:t>
            </a:r>
          </a:p>
          <a:p>
            <a:pPr marL="0" indent="0">
              <a:lnSpc>
                <a:spcPct val="200000"/>
              </a:lnSpc>
              <a:buNone/>
            </a:pPr>
            <a:r>
              <a:rPr lang="en-US" sz="3000" dirty="0">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Service to assist recipient in performance of official duties such as 		advice, consultation, information, communication, or services to constituents</a:t>
            </a:r>
          </a:p>
          <a:p>
            <a:pPr marL="0" indent="0">
              <a:lnSpc>
                <a:spcPct val="200000"/>
              </a:lnSpc>
              <a:buNone/>
            </a:pPr>
            <a:r>
              <a:rPr lang="en-US" sz="3300" dirty="0">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Plaque or similar item given in recognition of services in a field or to a 	</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	charitable cause</a:t>
            </a:r>
          </a:p>
          <a:p>
            <a:endParaRPr lang="en-US" dirty="0"/>
          </a:p>
        </p:txBody>
      </p:sp>
      <p:pic>
        <p:nvPicPr>
          <p:cNvPr id="4" name="Recorded Sound">
            <a:hlinkClick r:id="" action="ppaction://media"/>
            <a:extLst>
              <a:ext uri="{FF2B5EF4-FFF2-40B4-BE49-F238E27FC236}">
                <a16:creationId xmlns:a16="http://schemas.microsoft.com/office/drawing/2014/main" id="{C2C88A9A-C0E6-F7B8-E8D4-B9CF89A29B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2572957"/>
      </p:ext>
    </p:extLst>
  </p:cSld>
  <p:clrMapOvr>
    <a:masterClrMapping/>
  </p:clrMapOvr>
  <mc:AlternateContent xmlns:mc="http://schemas.openxmlformats.org/markup-compatibility/2006" xmlns:p14="http://schemas.microsoft.com/office/powerpoint/2010/main">
    <mc:Choice Requires="p14">
      <p:transition spd="slow" p14:dur="2000" advTm="29615"/>
    </mc:Choice>
    <mc:Fallback xmlns="">
      <p:transition spd="slow" advTm="29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AFDDB-9B4B-238B-7F0C-CDC85D3FAFCC}"/>
              </a:ext>
            </a:extLst>
          </p:cNvPr>
          <p:cNvSpPr>
            <a:spLocks noGrp="1"/>
          </p:cNvSpPr>
          <p:nvPr>
            <p:ph type="title"/>
          </p:nvPr>
        </p:nvSpPr>
        <p:spPr>
          <a:solidFill>
            <a:schemeClr val="accent4">
              <a:lumMod val="20000"/>
              <a:lumOff val="80000"/>
            </a:schemeClr>
          </a:solidFill>
          <a:ln w="57150">
            <a:solidFill>
              <a:schemeClr val="tx1"/>
            </a:solidFill>
          </a:ln>
        </p:spPr>
        <p:txBody>
          <a:bodyPr/>
          <a:lstStyle/>
          <a:p>
            <a:pPr algn="ctr"/>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EXCEPTIONS</a:t>
            </a:r>
          </a:p>
        </p:txBody>
      </p:sp>
      <p:sp>
        <p:nvSpPr>
          <p:cNvPr id="3" name="Content Placeholder 2">
            <a:extLst>
              <a:ext uri="{FF2B5EF4-FFF2-40B4-BE49-F238E27FC236}">
                <a16:creationId xmlns:a16="http://schemas.microsoft.com/office/drawing/2014/main" id="{513E4A67-E841-F576-91FD-89EBDE4DEA4F}"/>
              </a:ext>
            </a:extLst>
          </p:cNvPr>
          <p:cNvSpPr>
            <a:spLocks noGrp="1"/>
          </p:cNvSpPr>
          <p:nvPr>
            <p:ph idx="1"/>
          </p:nvPr>
        </p:nvSpPr>
        <p:spPr>
          <a:xfrm>
            <a:off x="838200" y="1881553"/>
            <a:ext cx="10515600" cy="4295409"/>
          </a:xfrm>
        </p:spPr>
        <p:txBody>
          <a:bodyPr>
            <a:normAutofit fontScale="77500" lnSpcReduction="20000"/>
          </a:bodyPr>
          <a:lstStyle/>
          <a:p>
            <a:pPr marL="0" indent="0">
              <a:lnSpc>
                <a:spcPct val="200000"/>
              </a:lnSpc>
              <a:buNone/>
            </a:pPr>
            <a:r>
              <a:rPr lang="en-US" sz="3000" dirty="0">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Because of recipient’s membership in group, the majority of whose members are 	not subject to the Code of Ethics, and equivalent gift is offered to all members of group</a:t>
            </a:r>
          </a:p>
          <a:p>
            <a:pPr marL="0" indent="0">
              <a:lnSpc>
                <a:spcPct val="200000"/>
              </a:lnSpc>
              <a:buNone/>
            </a:pPr>
            <a:r>
              <a:rPr lang="en-US" sz="3000" dirty="0">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Gift given by member of recipient’s family</a:t>
            </a:r>
          </a:p>
          <a:p>
            <a:pPr marL="0" indent="0">
              <a:lnSpc>
                <a:spcPct val="200000"/>
              </a:lnSpc>
              <a:buNone/>
            </a:pPr>
            <a:r>
              <a:rPr lang="en-US" sz="3300" dirty="0">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Gift given by person/entity deemed interested by reason of being or employing a 	registered lobbyist, but recipient is not a member/employee of agency being lobbied, 	and lobbying entity has no other direct financial interest in recipient’s decision-making</a:t>
            </a:r>
          </a:p>
          <a:p>
            <a:endParaRPr lang="en-US" dirty="0"/>
          </a:p>
        </p:txBody>
      </p:sp>
      <p:pic>
        <p:nvPicPr>
          <p:cNvPr id="4" name="Recorded Sound">
            <a:hlinkClick r:id="" action="ppaction://media"/>
            <a:extLst>
              <a:ext uri="{FF2B5EF4-FFF2-40B4-BE49-F238E27FC236}">
                <a16:creationId xmlns:a16="http://schemas.microsoft.com/office/drawing/2014/main" id="{B0446EE1-5197-9707-EE2D-B687774F57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66954191"/>
      </p:ext>
    </p:extLst>
  </p:cSld>
  <p:clrMapOvr>
    <a:masterClrMapping/>
  </p:clrMapOvr>
  <mc:AlternateContent xmlns:mc="http://schemas.openxmlformats.org/markup-compatibility/2006" xmlns:p14="http://schemas.microsoft.com/office/powerpoint/2010/main">
    <mc:Choice Requires="p14">
      <p:transition spd="slow" p14:dur="2000" advTm="42920"/>
    </mc:Choice>
    <mc:Fallback xmlns="">
      <p:transition spd="slow" advTm="42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8"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B3952D-E85C-46D6-AE03-C90F8098B43C}"/>
              </a:ext>
            </a:extLst>
          </p:cNvPr>
          <p:cNvSpPr>
            <a:spLocks noGrp="1"/>
          </p:cNvSpPr>
          <p:nvPr>
            <p:ph type="title"/>
          </p:nvPr>
        </p:nvSpPr>
        <p:spPr>
          <a:xfrm>
            <a:off x="841247" y="503853"/>
            <a:ext cx="10515593" cy="1129003"/>
          </a:xfrm>
          <a:solidFill>
            <a:schemeClr val="bg1"/>
          </a:solidFill>
          <a:ln w="38100">
            <a:solidFill>
              <a:srgbClr val="FF0000"/>
            </a:solidFill>
          </a:ln>
        </p:spPr>
        <p:txBody>
          <a:bodyPr vert="horz" lIns="91440" tIns="45720" rIns="91440" bIns="45720" rtlCol="0" anchor="ctr">
            <a:normAutofit fontScale="90000"/>
          </a:bodyPr>
          <a:lstStyle/>
          <a:p>
            <a:pPr algn="ctr"/>
            <a:br>
              <a:rPr lang="en-US" sz="2400" b="1" dirty="0"/>
            </a:br>
            <a:r>
              <a:rPr lang="en-US" sz="4000" b="1" dirty="0">
                <a:latin typeface="Tahoma" panose="020B0604030504040204" pitchFamily="34" charset="0"/>
                <a:ea typeface="Tahoma" panose="020B0604030504040204" pitchFamily="34" charset="0"/>
                <a:cs typeface="Tahoma" panose="020B0604030504040204" pitchFamily="34" charset="0"/>
              </a:rPr>
              <a:t>Transactions with Subordinates</a:t>
            </a:r>
            <a:br>
              <a:rPr lang="en-US" sz="4000" b="1" dirty="0">
                <a:latin typeface="Tahoma" panose="020B0604030504040204" pitchFamily="34" charset="0"/>
                <a:ea typeface="Tahoma" panose="020B0604030504040204" pitchFamily="34" charset="0"/>
                <a:cs typeface="Tahoma" panose="020B0604030504040204" pitchFamily="34" charset="0"/>
              </a:rPr>
            </a:br>
            <a:endParaRPr lang="en-US" sz="4000" dirty="0">
              <a:latin typeface="Tahoma" panose="020B0604030504040204" pitchFamily="34" charset="0"/>
              <a:ea typeface="Tahoma" panose="020B0604030504040204" pitchFamily="34" charset="0"/>
              <a:cs typeface="Tahoma" panose="020B0604030504040204" pitchFamily="34" charset="0"/>
            </a:endParaRPr>
          </a:p>
        </p:txBody>
      </p:sp>
      <p:sp>
        <p:nvSpPr>
          <p:cNvPr id="49"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585216"/>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close up of a logo&#10;&#10;Description automatically generated">
            <a:extLst>
              <a:ext uri="{FF2B5EF4-FFF2-40B4-BE49-F238E27FC236}">
                <a16:creationId xmlns:a16="http://schemas.microsoft.com/office/drawing/2014/main" id="{E1349228-4D0D-4570-B172-FD2392C75276}"/>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r="-1" b="10401"/>
          <a:stretch/>
        </p:blipFill>
        <p:spPr>
          <a:xfrm>
            <a:off x="835153" y="2002117"/>
            <a:ext cx="5260847" cy="4171569"/>
          </a:xfrm>
          <a:prstGeom prst="rect">
            <a:avLst/>
          </a:prstGeom>
          <a:ln w="38100">
            <a:noFill/>
          </a:ln>
        </p:spPr>
      </p:pic>
      <p:sp>
        <p:nvSpPr>
          <p:cNvPr id="4" name="Text Placeholder 3">
            <a:extLst>
              <a:ext uri="{FF2B5EF4-FFF2-40B4-BE49-F238E27FC236}">
                <a16:creationId xmlns:a16="http://schemas.microsoft.com/office/drawing/2014/main" id="{82489AB6-A934-428C-9A9D-0541255FFCBD}"/>
              </a:ext>
            </a:extLst>
          </p:cNvPr>
          <p:cNvSpPr>
            <a:spLocks noGrp="1"/>
          </p:cNvSpPr>
          <p:nvPr>
            <p:ph type="body" sz="half" idx="2"/>
          </p:nvPr>
        </p:nvSpPr>
        <p:spPr>
          <a:xfrm>
            <a:off x="6232849" y="2002117"/>
            <a:ext cx="5523722" cy="4171568"/>
          </a:xfrm>
          <a:solidFill>
            <a:schemeClr val="bg1"/>
          </a:solidFill>
        </p:spPr>
        <p:txBody>
          <a:bodyPr vert="horz" lIns="91440" tIns="45720" rIns="91440" bIns="45720" rtlCol="0" anchor="ctr">
            <a:normAutofit/>
          </a:bodyPr>
          <a:lstStyle/>
          <a:p>
            <a:pPr indent="-228600">
              <a:buFont typeface="Arial" panose="020B0604020202020204" pitchFamily="34" charset="0"/>
              <a:buChar char="•"/>
            </a:pPr>
            <a:endParaRPr lang="en-US" sz="2000" dirty="0"/>
          </a:p>
          <a:p>
            <a:r>
              <a:rPr lang="en-US" sz="2000" dirty="0">
                <a:latin typeface="Tahoma" panose="020B0604030504040204" pitchFamily="34" charset="0"/>
                <a:ea typeface="Tahoma" panose="020B0604030504040204" pitchFamily="34" charset="0"/>
                <a:cs typeface="Tahoma" panose="020B0604030504040204" pitchFamily="34" charset="0"/>
              </a:rPr>
              <a:t>As someone who is subject to the Code of Ethics, you may not engage in a financial transaction, including:</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18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b="1" dirty="0">
                <a:latin typeface="Tahoma" panose="020B0604030504040204" pitchFamily="34" charset="0"/>
                <a:ea typeface="Tahoma" panose="020B0604030504040204" pitchFamily="34" charset="0"/>
                <a:cs typeface="Tahoma" panose="020B0604030504040204" pitchFamily="34" charset="0"/>
              </a:rPr>
              <a:t>private employment/consulting</a:t>
            </a:r>
          </a:p>
          <a:p>
            <a:r>
              <a:rPr lang="en-US" sz="18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b="1" dirty="0">
                <a:latin typeface="Tahoma" panose="020B0604030504040204" pitchFamily="34" charset="0"/>
                <a:ea typeface="Tahoma" panose="020B0604030504040204" pitchFamily="34" charset="0"/>
                <a:cs typeface="Tahoma" panose="020B0604030504040204" pitchFamily="34" charset="0"/>
              </a:rPr>
              <a:t>giving or receiving loans</a:t>
            </a:r>
          </a:p>
          <a:p>
            <a:r>
              <a:rPr lang="en-US" sz="18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b="1" dirty="0">
                <a:latin typeface="Tahoma" panose="020B0604030504040204" pitchFamily="34" charset="0"/>
                <a:ea typeface="Tahoma" panose="020B0604030504040204" pitchFamily="34" charset="0"/>
                <a:cs typeface="Tahoma" panose="020B0604030504040204" pitchFamily="34" charset="0"/>
              </a:rPr>
              <a:t>monetary/charitable contributions</a:t>
            </a:r>
          </a:p>
          <a:p>
            <a:endParaRPr lang="en-US" sz="1800" b="1"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with an employee, contractor, or consultant over whom you exercise supervisory responsibilities.</a:t>
            </a:r>
          </a:p>
          <a:p>
            <a:pPr indent="-228600">
              <a:buFont typeface="Arial" panose="020B0604020202020204" pitchFamily="34" charset="0"/>
              <a:buChar char="•"/>
            </a:pPr>
            <a:endParaRPr lang="en-US" sz="2000" dirty="0"/>
          </a:p>
        </p:txBody>
      </p:sp>
      <p:pic>
        <p:nvPicPr>
          <p:cNvPr id="3" name="Recorded Sound">
            <a:hlinkClick r:id="" action="ppaction://media"/>
            <a:extLst>
              <a:ext uri="{FF2B5EF4-FFF2-40B4-BE49-F238E27FC236}">
                <a16:creationId xmlns:a16="http://schemas.microsoft.com/office/drawing/2014/main" id="{EA7339F5-98D4-2419-BF5F-147CBA4152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82267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3376"/>
    </mc:Choice>
    <mc:Fallback xmlns="">
      <p:transition spd="slow" advTm="33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descr="A chair in a room&#10;&#10;Description automatically generated">
            <a:extLst>
              <a:ext uri="{FF2B5EF4-FFF2-40B4-BE49-F238E27FC236}">
                <a16:creationId xmlns:a16="http://schemas.microsoft.com/office/drawing/2014/main" id="{9AE47E7C-223C-4FFF-B26A-B77FCAC0FDB9}"/>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r="32596" b="1"/>
          <a:stretch/>
        </p:blipFill>
        <p:spPr>
          <a:xfrm>
            <a:off x="4098860" y="-83966"/>
            <a:ext cx="8074479" cy="6857990"/>
          </a:xfrm>
          <a:prstGeom prst="rect">
            <a:avLst/>
          </a:prstGeom>
        </p:spPr>
      </p:pic>
      <p:sp>
        <p:nvSpPr>
          <p:cNvPr id="28" name="Freeform: Shape 21">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3">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162472F-0653-4373-941C-E39C03137131}"/>
              </a:ext>
            </a:extLst>
          </p:cNvPr>
          <p:cNvSpPr>
            <a:spLocks noGrp="1"/>
          </p:cNvSpPr>
          <p:nvPr>
            <p:ph type="title"/>
          </p:nvPr>
        </p:nvSpPr>
        <p:spPr>
          <a:xfrm>
            <a:off x="804672" y="345233"/>
            <a:ext cx="5463926" cy="1007705"/>
          </a:xfrm>
          <a:ln w="38100">
            <a:solidFill>
              <a:srgbClr val="FF0000"/>
            </a:solidFill>
          </a:ln>
        </p:spPr>
        <p:txBody>
          <a:bodyPr vert="horz" lIns="91440" tIns="45720" rIns="91440" bIns="45720" rtlCol="0" anchor="ctr">
            <a:normAutofit fontScale="90000"/>
          </a:bodyPr>
          <a:lstStyle/>
          <a:p>
            <a:r>
              <a:rPr lang="en-US" sz="2800" b="1" dirty="0"/>
              <a:t>	</a:t>
            </a:r>
            <a:br>
              <a:rPr lang="en-US" sz="2800" b="1" dirty="0"/>
            </a:br>
            <a:r>
              <a:rPr lang="en-US" sz="4000" b="1" dirty="0">
                <a:latin typeface="Tahoma" panose="020B0604030504040204" pitchFamily="34" charset="0"/>
                <a:ea typeface="Tahoma" panose="020B0604030504040204" pitchFamily="34" charset="0"/>
                <a:cs typeface="Tahoma" panose="020B0604030504040204" pitchFamily="34" charset="0"/>
              </a:rPr>
              <a:t>Exceptions include . . .</a:t>
            </a:r>
            <a:br>
              <a:rPr lang="en-US" sz="4000" b="1" dirty="0">
                <a:latin typeface="Tahoma" panose="020B0604030504040204" pitchFamily="34" charset="0"/>
                <a:ea typeface="Tahoma" panose="020B0604030504040204" pitchFamily="34" charset="0"/>
                <a:cs typeface="Tahoma" panose="020B0604030504040204" pitchFamily="34" charset="0"/>
              </a:rPr>
            </a:br>
            <a:endParaRPr lang="en-US" sz="4000" dirty="0">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a:extLst>
              <a:ext uri="{FF2B5EF4-FFF2-40B4-BE49-F238E27FC236}">
                <a16:creationId xmlns:a16="http://schemas.microsoft.com/office/drawing/2014/main" id="{6990A801-5F9E-4D18-93CA-8C0C71C98FE8}"/>
              </a:ext>
            </a:extLst>
          </p:cNvPr>
          <p:cNvSpPr>
            <a:spLocks noGrp="1"/>
          </p:cNvSpPr>
          <p:nvPr>
            <p:ph type="body" sz="half" idx="2"/>
          </p:nvPr>
        </p:nvSpPr>
        <p:spPr>
          <a:xfrm>
            <a:off x="804672" y="1772817"/>
            <a:ext cx="3941499" cy="4404146"/>
          </a:xfrm>
        </p:spPr>
        <p:txBody>
          <a:bodyPr vert="horz" lIns="91440" tIns="45720" rIns="91440" bIns="45720" rtlCol="0">
            <a:normAutofit/>
          </a:bodyPr>
          <a:lstStyle/>
          <a:p>
            <a:r>
              <a:rPr lang="en-US" sz="2000" dirty="0">
                <a:solidFill>
                  <a:srgbClr val="FF0000"/>
                </a:solidFill>
              </a:rPr>
              <a:t>♦</a:t>
            </a:r>
            <a:r>
              <a:rPr lang="en-US" sz="2000" dirty="0"/>
              <a:t> financial transactions in the ordinary course of a regular commercial business or occupation; </a:t>
            </a:r>
            <a:r>
              <a:rPr lang="en-US" sz="2000" b="1" i="1" dirty="0"/>
              <a:t>or</a:t>
            </a:r>
          </a:p>
          <a:p>
            <a:endParaRPr lang="en-US" sz="2000" b="1" i="1" dirty="0"/>
          </a:p>
          <a:p>
            <a:r>
              <a:rPr lang="en-US" sz="2000" dirty="0">
                <a:solidFill>
                  <a:srgbClr val="FF0000"/>
                </a:solidFill>
              </a:rPr>
              <a:t>♦</a:t>
            </a:r>
            <a:r>
              <a:rPr lang="en-US" sz="2000" dirty="0"/>
              <a:t> if the subordinate initiates the financial transaction; </a:t>
            </a:r>
            <a:r>
              <a:rPr lang="en-US" sz="2000" b="1" i="1" dirty="0"/>
              <a:t>or</a:t>
            </a:r>
          </a:p>
          <a:p>
            <a:endParaRPr lang="en-US" sz="2000" b="1" i="1" dirty="0"/>
          </a:p>
          <a:p>
            <a:r>
              <a:rPr lang="en-US" sz="2000" dirty="0">
                <a:solidFill>
                  <a:srgbClr val="FF0000"/>
                </a:solidFill>
              </a:rPr>
              <a:t>♦</a:t>
            </a:r>
            <a:r>
              <a:rPr lang="en-US" sz="2000" dirty="0"/>
              <a:t> for charitable events that are sponsored by the highest official or governing body of the state or municipality.</a:t>
            </a:r>
          </a:p>
          <a:p>
            <a:pPr indent="-228600">
              <a:buFont typeface="Arial" panose="020B0604020202020204" pitchFamily="34" charset="0"/>
              <a:buChar char="•"/>
            </a:pPr>
            <a:endParaRPr lang="en-US" sz="2000" dirty="0"/>
          </a:p>
        </p:txBody>
      </p:sp>
      <p:pic>
        <p:nvPicPr>
          <p:cNvPr id="6" name="Recorded Sound">
            <a:hlinkClick r:id="" action="ppaction://media"/>
            <a:extLst>
              <a:ext uri="{FF2B5EF4-FFF2-40B4-BE49-F238E27FC236}">
                <a16:creationId xmlns:a16="http://schemas.microsoft.com/office/drawing/2014/main" id="{954A4A6E-4018-6186-8D5D-B36D8E757D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756182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2997"/>
    </mc:Choice>
    <mc:Fallback xmlns="">
      <p:transition spd="slow" advTm="22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84EDB1-33BB-4CC6-B543-12119A5BB461}"/>
              </a:ext>
            </a:extLst>
          </p:cNvPr>
          <p:cNvSpPr>
            <a:spLocks noGrp="1"/>
          </p:cNvSpPr>
          <p:nvPr>
            <p:ph type="title"/>
          </p:nvPr>
        </p:nvSpPr>
        <p:spPr>
          <a:xfrm>
            <a:off x="838199" y="765110"/>
            <a:ext cx="4853473" cy="3713584"/>
          </a:xfrm>
          <a:solidFill>
            <a:schemeClr val="accent1">
              <a:lumMod val="20000"/>
              <a:lumOff val="80000"/>
            </a:schemeClr>
          </a:solidFill>
          <a:ln w="57150">
            <a:solidFill>
              <a:srgbClr val="C00000"/>
            </a:solidFill>
          </a:ln>
        </p:spPr>
        <p:txBody>
          <a:bodyPr vert="horz" lIns="91440" tIns="45720" rIns="91440" bIns="45720" rtlCol="0" anchor="t">
            <a:normAutofit fontScale="90000"/>
          </a:bodyPr>
          <a:lstStyle/>
          <a:p>
            <a:pPr>
              <a:lnSpc>
                <a:spcPct val="150000"/>
              </a:lnSpc>
            </a:pPr>
            <a:br>
              <a:rPr lang="en-US" sz="1000" dirty="0">
                <a:solidFill>
                  <a:schemeClr val="bg1"/>
                </a:solidFill>
              </a:rPr>
            </a:br>
            <a:r>
              <a:rPr lang="en-US" sz="2200" b="1" dirty="0">
                <a:solidFill>
                  <a:schemeClr val="accent1"/>
                </a:solidFill>
                <a:latin typeface="Tahoma" panose="020B0604030504040204" pitchFamily="34" charset="0"/>
                <a:ea typeface="Tahoma" panose="020B0604030504040204" pitchFamily="34" charset="0"/>
                <a:cs typeface="Tahoma" panose="020B0604030504040204" pitchFamily="34" charset="0"/>
              </a:rPr>
              <a:t>No person subject to the Code of Ethics shall </a:t>
            </a:r>
            <a:r>
              <a:rPr lang="en-US" sz="2200" b="1" dirty="0">
                <a:solidFill>
                  <a:srgbClr val="C00000"/>
                </a:solidFill>
                <a:latin typeface="Tahoma" panose="020B0604030504040204" pitchFamily="34" charset="0"/>
                <a:ea typeface="Tahoma" panose="020B0604030504040204" pitchFamily="34" charset="0"/>
                <a:cs typeface="Tahoma" panose="020B0604030504040204" pitchFamily="34" charset="0"/>
              </a:rPr>
              <a:t>solicit or request, </a:t>
            </a:r>
            <a:r>
              <a:rPr lang="en-US" sz="2200" b="1" dirty="0">
                <a:solidFill>
                  <a:schemeClr val="accent1"/>
                </a:solidFill>
                <a:latin typeface="Tahoma" panose="020B0604030504040204" pitchFamily="34" charset="0"/>
                <a:ea typeface="Tahoma" panose="020B0604030504040204" pitchFamily="34" charset="0"/>
                <a:cs typeface="Tahoma" panose="020B0604030504040204" pitchFamily="34" charset="0"/>
              </a:rPr>
              <a:t>directly or through a surrogate, </a:t>
            </a:r>
            <a:br>
              <a:rPr lang="en-US" sz="2200" b="1" dirty="0">
                <a:solidFill>
                  <a:srgbClr val="C00000"/>
                </a:solidFill>
                <a:latin typeface="Tahoma" panose="020B0604030504040204" pitchFamily="34" charset="0"/>
                <a:ea typeface="Tahoma" panose="020B0604030504040204" pitchFamily="34" charset="0"/>
                <a:cs typeface="Tahoma" panose="020B0604030504040204" pitchFamily="34" charset="0"/>
              </a:rPr>
            </a:br>
            <a:r>
              <a:rPr lang="en-US" sz="2200" b="1" dirty="0">
                <a:solidFill>
                  <a:srgbClr val="C00000"/>
                </a:solidFill>
                <a:latin typeface="Tahoma" panose="020B0604030504040204" pitchFamily="34" charset="0"/>
                <a:ea typeface="Tahoma" panose="020B0604030504040204" pitchFamily="34" charset="0"/>
                <a:cs typeface="Tahoma" panose="020B0604030504040204" pitchFamily="34" charset="0"/>
              </a:rPr>
              <a:t>political contributions </a:t>
            </a:r>
            <a:r>
              <a:rPr lang="en-US" sz="2200" b="1" dirty="0">
                <a:solidFill>
                  <a:schemeClr val="accent1"/>
                </a:solidFill>
                <a:latin typeface="Tahoma" panose="020B0604030504040204" pitchFamily="34" charset="0"/>
                <a:ea typeface="Tahoma" panose="020B0604030504040204" pitchFamily="34" charset="0"/>
                <a:cs typeface="Tahoma" panose="020B0604030504040204" pitchFamily="34" charset="0"/>
              </a:rPr>
              <a:t>from a</a:t>
            </a:r>
            <a:r>
              <a:rPr lang="en-US" sz="2200" b="1" dirty="0">
                <a:solidFill>
                  <a:srgbClr val="C00000"/>
                </a:solidFill>
                <a:latin typeface="Tahoma" panose="020B0604030504040204" pitchFamily="34" charset="0"/>
                <a:ea typeface="Tahoma" panose="020B0604030504040204" pitchFamily="34" charset="0"/>
                <a:cs typeface="Tahoma" panose="020B0604030504040204" pitchFamily="34" charset="0"/>
              </a:rPr>
              <a:t> subordinate </a:t>
            </a:r>
            <a:r>
              <a:rPr lang="en-US" sz="2200" b="1" dirty="0">
                <a:solidFill>
                  <a:schemeClr val="accent1"/>
                </a:solidFill>
                <a:latin typeface="Tahoma" panose="020B0604030504040204" pitchFamily="34" charset="0"/>
                <a:ea typeface="Tahoma" panose="020B0604030504040204" pitchFamily="34" charset="0"/>
                <a:cs typeface="Tahoma" panose="020B0604030504040204" pitchFamily="34" charset="0"/>
              </a:rPr>
              <a:t>over whom that person exercises official supervisory responsibilities.</a:t>
            </a:r>
            <a:br>
              <a:rPr lang="en-US" sz="2200" b="1" dirty="0">
                <a:solidFill>
                  <a:schemeClr val="accent1"/>
                </a:solidFill>
                <a:latin typeface="Tahoma" panose="020B0604030504040204" pitchFamily="34" charset="0"/>
                <a:ea typeface="Tahoma" panose="020B0604030504040204" pitchFamily="34" charset="0"/>
                <a:cs typeface="Tahoma" panose="020B0604030504040204" pitchFamily="34" charset="0"/>
              </a:rPr>
            </a:br>
            <a:b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US"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a:extLst>
              <a:ext uri="{FF2B5EF4-FFF2-40B4-BE49-F238E27FC236}">
                <a16:creationId xmlns:a16="http://schemas.microsoft.com/office/drawing/2014/main" id="{77C6D0C3-4E95-4581-A76B-65F5A9A0B9DB}"/>
              </a:ext>
            </a:extLst>
          </p:cNvPr>
          <p:cNvSpPr>
            <a:spLocks noGrp="1"/>
          </p:cNvSpPr>
          <p:nvPr>
            <p:ph type="body" sz="half" idx="2"/>
          </p:nvPr>
        </p:nvSpPr>
        <p:spPr>
          <a:xfrm>
            <a:off x="835025" y="5414615"/>
            <a:ext cx="4856647" cy="1231414"/>
          </a:xfrm>
          <a:solidFill>
            <a:schemeClr val="bg1">
              <a:lumMod val="85000"/>
            </a:schemeClr>
          </a:solidFill>
          <a:ln w="28575">
            <a:solidFill>
              <a:schemeClr val="bg1"/>
            </a:solidFill>
          </a:ln>
        </p:spPr>
        <p:txBody>
          <a:bodyPr vert="horz" lIns="91440" tIns="45720" rIns="91440" bIns="45720" rtlCol="0">
            <a:normAutofit fontScale="77500" lnSpcReduction="20000"/>
          </a:bodyPr>
          <a:lstStyle/>
          <a:p>
            <a:pPr algn="ctr">
              <a:lnSpc>
                <a:spcPct val="150000"/>
              </a:lnSpc>
            </a:pPr>
            <a:r>
              <a:rPr lang="en-US" sz="1800" dirty="0">
                <a:solidFill>
                  <a:schemeClr val="tx1">
                    <a:alpha val="80000"/>
                  </a:schemeClr>
                </a:solidFill>
                <a:latin typeface="Tahoma" panose="020B0604030504040204" pitchFamily="34" charset="0"/>
                <a:ea typeface="Tahoma" panose="020B0604030504040204" pitchFamily="34" charset="0"/>
                <a:cs typeface="Tahoma" panose="020B0604030504040204" pitchFamily="34" charset="0"/>
              </a:rPr>
              <a:t>This does not prohibit or limit the </a:t>
            </a:r>
          </a:p>
          <a:p>
            <a:pPr algn="ctr">
              <a:lnSpc>
                <a:spcPct val="150000"/>
              </a:lnSpc>
            </a:pPr>
            <a:r>
              <a:rPr lang="en-US" sz="1800" dirty="0">
                <a:solidFill>
                  <a:schemeClr val="tx1">
                    <a:alpha val="80000"/>
                  </a:schemeClr>
                </a:solidFill>
                <a:latin typeface="Tahoma" panose="020B0604030504040204" pitchFamily="34" charset="0"/>
                <a:ea typeface="Tahoma" panose="020B0604030504040204" pitchFamily="34" charset="0"/>
                <a:cs typeface="Tahoma" panose="020B0604030504040204" pitchFamily="34" charset="0"/>
              </a:rPr>
              <a:t>First Amendment right of a subordinate </a:t>
            </a:r>
          </a:p>
          <a:p>
            <a:pPr algn="ctr">
              <a:lnSpc>
                <a:spcPct val="150000"/>
              </a:lnSpc>
            </a:pPr>
            <a:r>
              <a:rPr lang="en-US" sz="1800" dirty="0">
                <a:solidFill>
                  <a:schemeClr val="tx1">
                    <a:alpha val="80000"/>
                  </a:schemeClr>
                </a:solidFill>
                <a:latin typeface="Tahoma" panose="020B0604030504040204" pitchFamily="34" charset="0"/>
                <a:ea typeface="Tahoma" panose="020B0604030504040204" pitchFamily="34" charset="0"/>
                <a:cs typeface="Tahoma" panose="020B0604030504040204" pitchFamily="34" charset="0"/>
              </a:rPr>
              <a:t>to make political contributions.</a:t>
            </a:r>
          </a:p>
          <a:p>
            <a:pPr indent="-228600">
              <a:buFont typeface="Arial" panose="020B0604020202020204" pitchFamily="34" charset="0"/>
              <a:buChar char="•"/>
            </a:pPr>
            <a:endParaRPr lang="en-US" sz="2400" dirty="0">
              <a:solidFill>
                <a:schemeClr val="bg1">
                  <a:alpha val="80000"/>
                </a:schemeClr>
              </a:solidFill>
            </a:endParaRPr>
          </a:p>
        </p:txBody>
      </p:sp>
      <p:pic>
        <p:nvPicPr>
          <p:cNvPr id="5" name="Picture 4">
            <a:extLst>
              <a:ext uri="{FF2B5EF4-FFF2-40B4-BE49-F238E27FC236}">
                <a16:creationId xmlns:a16="http://schemas.microsoft.com/office/drawing/2014/main" id="{182109D8-A560-40DD-A8BE-7BA797509068}"/>
              </a:ext>
            </a:extLst>
          </p:cNvPr>
          <p:cNvPicPr>
            <a:picLocks noChangeAspect="1"/>
          </p:cNvPicPr>
          <p:nvPr/>
        </p:nvPicPr>
        <p:blipFill rotWithShape="1">
          <a:blip r:embed="rId4">
            <a:extLst>
              <a:ext uri="{28A0092B-C50C-407E-A947-70E740481C1C}">
                <a14:useLocalDpi xmlns:a14="http://schemas.microsoft.com/office/drawing/2010/main" val="0"/>
              </a:ext>
            </a:extLst>
          </a:blip>
          <a:srcRect l="6835" r="7912" b="1"/>
          <a:stretch/>
        </p:blipFill>
        <p:spPr>
          <a:xfrm>
            <a:off x="6096000" y="765110"/>
            <a:ext cx="5260975" cy="4783858"/>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lumMod val="95000"/>
            </a:schemeClr>
          </a:solidFill>
          <a:effectLst>
            <a:outerShdw blurRad="381000" dist="152400" dir="5400000" algn="t" rotWithShape="0">
              <a:prstClr val="black">
                <a:alpha val="10000"/>
              </a:prstClr>
            </a:outerShdw>
          </a:effectLst>
        </p:spPr>
      </p:pic>
      <p:grpSp>
        <p:nvGrpSpPr>
          <p:cNvPr id="59" name="Group 58">
            <a:extLst>
              <a:ext uri="{FF2B5EF4-FFF2-40B4-BE49-F238E27FC236}">
                <a16:creationId xmlns:a16="http://schemas.microsoft.com/office/drawing/2014/main" id="{23705FF7-CAB4-430F-A07B-AF2245F17F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60" name="Freeform: Shape 59">
              <a:extLst>
                <a:ext uri="{FF2B5EF4-FFF2-40B4-BE49-F238E27FC236}">
                  <a16:creationId xmlns:a16="http://schemas.microsoft.com/office/drawing/2014/main" id="{6BFFE2ED-DBB9-4090-905D-1939650FC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Shape 60">
              <a:extLst>
                <a:ext uri="{FF2B5EF4-FFF2-40B4-BE49-F238E27FC236}">
                  <a16:creationId xmlns:a16="http://schemas.microsoft.com/office/drawing/2014/main" id="{E4D1EC16-E672-4366-A091-73675BE54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6" name="Recorded Sound">
            <a:hlinkClick r:id="" action="ppaction://media"/>
            <a:extLst>
              <a:ext uri="{FF2B5EF4-FFF2-40B4-BE49-F238E27FC236}">
                <a16:creationId xmlns:a16="http://schemas.microsoft.com/office/drawing/2014/main" id="{CB6BCB4A-C6F0-E804-DE3B-600D06BEF6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83559936"/>
      </p:ext>
    </p:extLst>
  </p:cSld>
  <p:clrMapOvr>
    <a:masterClrMapping/>
  </p:clrMapOvr>
  <mc:AlternateContent xmlns:mc="http://schemas.openxmlformats.org/markup-compatibility/2006" xmlns:p14="http://schemas.microsoft.com/office/powerpoint/2010/main">
    <mc:Choice Requires="p14">
      <p:transition spd="slow" p14:dur="2000" advTm="26178"/>
    </mc:Choice>
    <mc:Fallback xmlns="">
      <p:transition spd="slow" advTm="26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A43CCEF7-CCE1-47BB-BA51-EE0B30647780}"/>
              </a:ext>
            </a:extLst>
          </p:cNvPr>
          <p:cNvSpPr>
            <a:spLocks noGrp="1"/>
          </p:cNvSpPr>
          <p:nvPr>
            <p:ph type="title"/>
          </p:nvPr>
        </p:nvSpPr>
        <p:spPr>
          <a:xfrm>
            <a:off x="838200" y="448721"/>
            <a:ext cx="4707671" cy="701597"/>
          </a:xfrm>
          <a:solidFill>
            <a:schemeClr val="accent2">
              <a:lumMod val="60000"/>
              <a:lumOff val="40000"/>
            </a:schemeClr>
          </a:solidFill>
          <a:ln w="38100">
            <a:solidFill>
              <a:schemeClr val="accent2">
                <a:lumMod val="75000"/>
              </a:schemeClr>
            </a:solidFill>
          </a:ln>
        </p:spPr>
        <p:txBody>
          <a:bodyPr vert="horz" lIns="91440" tIns="45720" rIns="91440" bIns="45720" rtlCol="0" anchor="b">
            <a:normAutofit/>
          </a:bodyPr>
          <a:lstStyle/>
          <a:p>
            <a:pPr algn="ct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REVOLVING DOOR</a:t>
            </a: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24"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5CE33A9C-0E00-45A6-9CC6-7E62482F79F0}"/>
              </a:ext>
            </a:extLst>
          </p:cNvPr>
          <p:cNvSpPr>
            <a:spLocks noGrp="1"/>
          </p:cNvSpPr>
          <p:nvPr>
            <p:ph type="body" sz="half" idx="2"/>
          </p:nvPr>
        </p:nvSpPr>
        <p:spPr>
          <a:xfrm>
            <a:off x="831872" y="1964799"/>
            <a:ext cx="4713999" cy="3978796"/>
          </a:xfrm>
        </p:spPr>
        <p:txBody>
          <a:bodyPr vert="horz" lIns="91440" tIns="45720" rIns="91440" bIns="45720" rtlCol="0">
            <a:normAutofit/>
          </a:bodyPr>
          <a:lstStyle/>
          <a:p>
            <a:pPr>
              <a:lnSpc>
                <a:spcPct val="170000"/>
              </a:lnSpc>
            </a:pPr>
            <a:r>
              <a:rPr lang="en-US" sz="2000" b="1" dirty="0">
                <a:solidFill>
                  <a:schemeClr val="accent2"/>
                </a:solidFill>
                <a:latin typeface="Tahoma" panose="020B0604030504040204" pitchFamily="34" charset="0"/>
                <a:ea typeface="Tahoma" panose="020B0604030504040204" pitchFamily="34" charset="0"/>
                <a:cs typeface="Tahoma" panose="020B0604030504040204" pitchFamily="34" charset="0"/>
              </a:rPr>
              <a:t>Purpose:</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To prevent government employees and public officials from unfairly profiting from, or otherwise trading upon, the contacts, associations, and special knowledge that they acquired during their tenure as public servants.</a:t>
            </a:r>
          </a:p>
          <a:p>
            <a:pPr indent="-228600">
              <a:buFont typeface="Arial" panose="020B0604020202020204" pitchFamily="34" charset="0"/>
              <a:buChar char="•"/>
            </a:pPr>
            <a:endParaRPr lang="en-US" sz="2000" dirty="0">
              <a:solidFill>
                <a:schemeClr val="bg1"/>
              </a:solidFill>
            </a:endParaRP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Placeholder 4">
            <a:extLst>
              <a:ext uri="{FF2B5EF4-FFF2-40B4-BE49-F238E27FC236}">
                <a16:creationId xmlns:a16="http://schemas.microsoft.com/office/drawing/2014/main" id="{23A750F1-59D4-4E25-9CDA-E0F710F23850}"/>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b="3179"/>
          <a:stretch/>
        </p:blipFill>
        <p:spPr>
          <a:xfrm>
            <a:off x="6525453" y="10"/>
            <a:ext cx="5666547" cy="6857990"/>
          </a:xfrm>
          <a:prstGeom prst="rect">
            <a:avLst/>
          </a:prstGeom>
        </p:spPr>
      </p:pic>
      <p:pic>
        <p:nvPicPr>
          <p:cNvPr id="6" name="Recorded Sound">
            <a:hlinkClick r:id="" action="ppaction://media"/>
            <a:extLst>
              <a:ext uri="{FF2B5EF4-FFF2-40B4-BE49-F238E27FC236}">
                <a16:creationId xmlns:a16="http://schemas.microsoft.com/office/drawing/2014/main" id="{7AB65BBA-CCC1-5FA4-1B1C-7CBCA7E0CF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71408764"/>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CD42B8C5-1644-3A35-F849-DB3DC73505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641" y="671302"/>
            <a:ext cx="4035670" cy="5515395"/>
          </a:xfrm>
          <a:prstGeom prst="rect">
            <a:avLst/>
          </a:prstGeom>
          <a:ln w="76200">
            <a:solidFill>
              <a:schemeClr val="accent2">
                <a:lumMod val="75000"/>
              </a:schemeClr>
            </a:solidFill>
          </a:ln>
        </p:spPr>
      </p:pic>
      <p:sp>
        <p:nvSpPr>
          <p:cNvPr id="85" name="Freeform: Shape 84">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5" name="Title 4">
            <a:extLst>
              <a:ext uri="{FF2B5EF4-FFF2-40B4-BE49-F238E27FC236}">
                <a16:creationId xmlns:a16="http://schemas.microsoft.com/office/drawing/2014/main" id="{1462FFC4-8EDC-4D2C-B05F-3A6D35A56E19}"/>
              </a:ext>
            </a:extLst>
          </p:cNvPr>
          <p:cNvSpPr>
            <a:spLocks noGrp="1"/>
          </p:cNvSpPr>
          <p:nvPr>
            <p:ph type="title"/>
          </p:nvPr>
        </p:nvSpPr>
        <p:spPr>
          <a:xfrm>
            <a:off x="5622061" y="578498"/>
            <a:ext cx="5649349" cy="3383902"/>
          </a:xfrm>
          <a:solidFill>
            <a:schemeClr val="accent2">
              <a:lumMod val="40000"/>
              <a:lumOff val="60000"/>
            </a:schemeClr>
          </a:solidFill>
        </p:spPr>
        <p:txBody>
          <a:bodyPr vert="horz" lIns="91440" tIns="45720" rIns="91440" bIns="45720" rtlCol="0" anchor="b">
            <a:noAutofit/>
          </a:bodyPr>
          <a:lstStyle/>
          <a:p>
            <a:pPr>
              <a:lnSpc>
                <a:spcPct val="150000"/>
              </a:lnSpc>
            </a:pPr>
            <a:r>
              <a:rPr lang="en-US" sz="1600" b="1" kern="1200" dirty="0">
                <a:latin typeface="Tahoma" panose="020B0604030504040204" pitchFamily="34" charset="0"/>
                <a:ea typeface="Tahoma" panose="020B0604030504040204" pitchFamily="34" charset="0"/>
                <a:cs typeface="Tahoma" panose="020B0604030504040204" pitchFamily="34" charset="0"/>
              </a:rPr>
              <a:t>No elected or appointed official may accept any appointment or election that requires approval by the body of which that official is or was a member, </a:t>
            </a:r>
            <a:br>
              <a:rPr lang="en-US" sz="1600" b="1" kern="1200" dirty="0">
                <a:latin typeface="Tahoma" panose="020B0604030504040204" pitchFamily="34" charset="0"/>
                <a:ea typeface="Tahoma" panose="020B0604030504040204" pitchFamily="34" charset="0"/>
                <a:cs typeface="Tahoma" panose="020B0604030504040204" pitchFamily="34" charset="0"/>
              </a:rPr>
            </a:br>
            <a:r>
              <a:rPr lang="en-US" sz="1600" b="1" kern="1200" dirty="0">
                <a:latin typeface="Tahoma" panose="020B0604030504040204" pitchFamily="34" charset="0"/>
                <a:ea typeface="Tahoma" panose="020B0604030504040204" pitchFamily="34" charset="0"/>
                <a:cs typeface="Tahoma" panose="020B0604030504040204" pitchFamily="34" charset="0"/>
              </a:rPr>
              <a:t>to any position which carries with it financial benefit.  </a:t>
            </a:r>
            <a:br>
              <a:rPr lang="en-US" sz="1600" b="1" kern="1200" dirty="0">
                <a:latin typeface="Tahoma" panose="020B0604030504040204" pitchFamily="34" charset="0"/>
                <a:ea typeface="Tahoma" panose="020B0604030504040204" pitchFamily="34" charset="0"/>
                <a:cs typeface="Tahoma" panose="020B0604030504040204" pitchFamily="34" charset="0"/>
              </a:rPr>
            </a:br>
            <a:br>
              <a:rPr lang="en-US" sz="1600" b="1" kern="1200" dirty="0">
                <a:latin typeface="Tahoma" panose="020B0604030504040204" pitchFamily="34" charset="0"/>
                <a:ea typeface="Tahoma" panose="020B0604030504040204" pitchFamily="34" charset="0"/>
                <a:cs typeface="Tahoma" panose="020B0604030504040204" pitchFamily="34" charset="0"/>
              </a:rPr>
            </a:br>
            <a:r>
              <a:rPr lang="en-US" sz="1600" b="1" kern="1200" dirty="0">
                <a:latin typeface="Tahoma" panose="020B0604030504040204" pitchFamily="34" charset="0"/>
                <a:ea typeface="Tahoma" panose="020B0604030504040204" pitchFamily="34" charset="0"/>
                <a:cs typeface="Tahoma" panose="020B0604030504040204" pitchFamily="34" charset="0"/>
              </a:rPr>
              <a:t>This prohibition continues for one (1) year after the termination of that person’s membership in or on such body.	</a:t>
            </a:r>
            <a:br>
              <a:rPr lang="en-US" sz="1600" b="1" kern="1200" dirty="0">
                <a:latin typeface="Tahoma" panose="020B0604030504040204" pitchFamily="34" charset="0"/>
                <a:ea typeface="Tahoma" panose="020B0604030504040204" pitchFamily="34" charset="0"/>
                <a:cs typeface="Tahoma" panose="020B0604030504040204" pitchFamily="34" charset="0"/>
              </a:rPr>
            </a:br>
            <a:endParaRPr lang="en-US" sz="1600" b="1" kern="1200" dirty="0">
              <a:latin typeface="Tahoma" panose="020B0604030504040204" pitchFamily="34" charset="0"/>
              <a:ea typeface="Tahoma" panose="020B0604030504040204" pitchFamily="34" charset="0"/>
              <a:cs typeface="Tahoma" panose="020B0604030504040204" pitchFamily="34" charset="0"/>
            </a:endParaRPr>
          </a:p>
        </p:txBody>
      </p:sp>
      <p:sp>
        <p:nvSpPr>
          <p:cNvPr id="6" name="Text Placeholder 5">
            <a:extLst>
              <a:ext uri="{FF2B5EF4-FFF2-40B4-BE49-F238E27FC236}">
                <a16:creationId xmlns:a16="http://schemas.microsoft.com/office/drawing/2014/main" id="{FB481B8E-76E7-4C78-889A-ADF0F8C751FB}"/>
              </a:ext>
            </a:extLst>
          </p:cNvPr>
          <p:cNvSpPr>
            <a:spLocks noGrp="1"/>
          </p:cNvSpPr>
          <p:nvPr>
            <p:ph type="body" idx="1"/>
          </p:nvPr>
        </p:nvSpPr>
        <p:spPr>
          <a:xfrm>
            <a:off x="5622061" y="4349137"/>
            <a:ext cx="5649349" cy="1744757"/>
          </a:xfrm>
        </p:spPr>
        <p:txBody>
          <a:bodyPr vert="horz" lIns="91440" tIns="45720" rIns="91440" bIns="45720" rtlCol="0" anchor="t">
            <a:normAutofit fontScale="92500"/>
          </a:bodyPr>
          <a:lstStyle/>
          <a:p>
            <a:pPr>
              <a:lnSpc>
                <a:spcPct val="150000"/>
              </a:lnSpc>
            </a:pPr>
            <a:r>
              <a:rPr lang="en-US" sz="1600" b="1" kern="1200" dirty="0">
                <a:solidFill>
                  <a:srgbClr val="FFFFFF"/>
                </a:solidFill>
                <a:latin typeface="Tahoma" panose="020B0604030504040204" pitchFamily="34" charset="0"/>
                <a:ea typeface="Tahoma" panose="020B0604030504040204" pitchFamily="34" charset="0"/>
                <a:cs typeface="Tahoma" panose="020B0604030504040204" pitchFamily="34" charset="0"/>
              </a:rPr>
              <a:t>The Ethics Commission may give its approval for a particular appointment or election, if satisfied that denial of such employment or position would create a substantial hardship for the body, board, or municipality.</a:t>
            </a:r>
          </a:p>
        </p:txBody>
      </p:sp>
      <p:sp>
        <p:nvSpPr>
          <p:cNvPr id="87"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a:extLst>
              <a:ext uri="{FF2B5EF4-FFF2-40B4-BE49-F238E27FC236}">
                <a16:creationId xmlns:a16="http://schemas.microsoft.com/office/drawing/2014/main" id="{0F449CEC-0311-C4CE-637C-C0B2A3A7EB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39924942"/>
      </p:ext>
    </p:extLst>
  </p:cSld>
  <p:clrMapOvr>
    <a:masterClrMapping/>
  </p:clrMapOvr>
  <mc:AlternateContent xmlns:mc="http://schemas.openxmlformats.org/markup-compatibility/2006" xmlns:p14="http://schemas.microsoft.com/office/powerpoint/2010/main">
    <mc:Choice Requires="p14">
      <p:transition spd="slow" p14:dur="2000" advTm="95513"/>
    </mc:Choice>
    <mc:Fallback xmlns="">
      <p:transition spd="slow" advTm="95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9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7131-92C4-4FB5-BFDB-4ED92703458D}"/>
              </a:ext>
            </a:extLst>
          </p:cNvPr>
          <p:cNvSpPr>
            <a:spLocks noGrp="1"/>
          </p:cNvSpPr>
          <p:nvPr>
            <p:ph type="title"/>
          </p:nvPr>
        </p:nvSpPr>
        <p:spPr>
          <a:xfrm>
            <a:off x="466532" y="365126"/>
            <a:ext cx="5712274" cy="1146176"/>
          </a:xfrm>
        </p:spPr>
        <p:txBody>
          <a:bodyPr vert="horz" lIns="91440" tIns="45720" rIns="91440" bIns="45720" rtlCol="0" anchor="ctr">
            <a:noAutofit/>
          </a:bodyPr>
          <a:lstStyle/>
          <a:p>
            <a:r>
              <a:rPr lang="en-US" sz="4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Ethics based on CULTURE</a:t>
            </a:r>
          </a:p>
        </p:txBody>
      </p:sp>
      <p:sp>
        <p:nvSpPr>
          <p:cNvPr id="16" name="Freeform: Shape 10">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6">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2">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 Placeholder 3">
            <a:extLst>
              <a:ext uri="{FF2B5EF4-FFF2-40B4-BE49-F238E27FC236}">
                <a16:creationId xmlns:a16="http://schemas.microsoft.com/office/drawing/2014/main" id="{FB4DB2A7-1677-4767-8C67-21892AB6D4B6}"/>
              </a:ext>
            </a:extLst>
          </p:cNvPr>
          <p:cNvSpPr>
            <a:spLocks noGrp="1"/>
          </p:cNvSpPr>
          <p:nvPr>
            <p:ph type="body" sz="half" idx="2"/>
          </p:nvPr>
        </p:nvSpPr>
        <p:spPr>
          <a:xfrm>
            <a:off x="466532" y="2323322"/>
            <a:ext cx="3713582" cy="3582955"/>
          </a:xfrm>
        </p:spPr>
        <p:txBody>
          <a:bodyPr vert="horz" lIns="91440" tIns="45720" rIns="91440" bIns="45720" rtlCol="0" anchor="ctr">
            <a:normAutofit fontScale="92500" lnSpcReduction="20000"/>
          </a:bodyPr>
          <a:lstStyle/>
          <a:p>
            <a:pPr>
              <a:lnSpc>
                <a:spcPct val="150000"/>
              </a:lnSpc>
            </a:pPr>
            <a:r>
              <a:rPr lang="en-US" sz="2600" dirty="0">
                <a:solidFill>
                  <a:srgbClr val="FFFFFF"/>
                </a:solidFill>
                <a:latin typeface="Tahoma" panose="020B0604030504040204" pitchFamily="34" charset="0"/>
                <a:ea typeface="Tahoma" panose="020B0604030504040204" pitchFamily="34" charset="0"/>
                <a:cs typeface="Tahoma" panose="020B0604030504040204" pitchFamily="34" charset="0"/>
              </a:rPr>
              <a:t>Many people think that whether something is “ethical” depends on the setting in which it occurs, taking into account the local culture, habits, and customs.</a:t>
            </a:r>
          </a:p>
          <a:p>
            <a:pPr indent="-228600">
              <a:buFont typeface="Arial" panose="020B0604020202020204" pitchFamily="34" charset="0"/>
              <a:buChar char="•"/>
            </a:pPr>
            <a:endParaRPr lang="en-US" sz="2000" dirty="0">
              <a:solidFill>
                <a:srgbClr val="FFFFFF"/>
              </a:solidFill>
            </a:endParaRPr>
          </a:p>
        </p:txBody>
      </p:sp>
      <p:pic>
        <p:nvPicPr>
          <p:cNvPr id="6" name="Picture Placeholder 5" descr="A picture containing building, tower, clock&#10;&#10;Description automatically generated">
            <a:extLst>
              <a:ext uri="{FF2B5EF4-FFF2-40B4-BE49-F238E27FC236}">
                <a16:creationId xmlns:a16="http://schemas.microsoft.com/office/drawing/2014/main" id="{88555FED-250D-4C5B-AEC3-4E9403961650}"/>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14381" r="14381"/>
          <a:stretch>
            <a:fillRect/>
          </a:stretch>
        </p:blipFill>
        <p:spPr>
          <a:xfrm>
            <a:off x="6745739" y="2003350"/>
            <a:ext cx="5070468" cy="4222897"/>
          </a:xfrm>
          <a:custGeom>
            <a:avLst/>
            <a:gdLst/>
            <a:ahLst/>
            <a:cxnLst/>
            <a:rect l="l" t="t" r="r" b="b"/>
            <a:pathLst>
              <a:path w="4636009" h="5032375">
                <a:moveTo>
                  <a:pt x="0" y="0"/>
                </a:moveTo>
                <a:lnTo>
                  <a:pt x="4636009" y="0"/>
                </a:lnTo>
                <a:lnTo>
                  <a:pt x="4636009" y="5032375"/>
                </a:lnTo>
                <a:lnTo>
                  <a:pt x="0" y="5032375"/>
                </a:lnTo>
                <a:close/>
              </a:path>
            </a:pathLst>
          </a:custGeom>
        </p:spPr>
      </p:pic>
      <p:pic>
        <p:nvPicPr>
          <p:cNvPr id="3" name="Recorded Sound">
            <a:hlinkClick r:id="" action="ppaction://media"/>
            <a:extLst>
              <a:ext uri="{FF2B5EF4-FFF2-40B4-BE49-F238E27FC236}">
                <a16:creationId xmlns:a16="http://schemas.microsoft.com/office/drawing/2014/main" id="{9A3ED66A-DACD-5C1D-5318-C3761EC49F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19270199"/>
      </p:ext>
    </p:extLst>
  </p:cSld>
  <p:clrMapOvr>
    <a:masterClrMapping/>
  </p:clrMapOvr>
  <mc:AlternateContent xmlns:mc="http://schemas.openxmlformats.org/markup-compatibility/2006" xmlns:p14="http://schemas.microsoft.com/office/powerpoint/2010/main">
    <mc:Choice Requires="p14">
      <p:transition spd="slow" p14:dur="2000" advTm="22672"/>
    </mc:Choice>
    <mc:Fallback xmlns="">
      <p:transition spd="slow" advTm="22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D596B-8C03-4372-A9BA-96F519E9D8AE}"/>
              </a:ext>
            </a:extLst>
          </p:cNvPr>
          <p:cNvSpPr>
            <a:spLocks noGrp="1"/>
          </p:cNvSpPr>
          <p:nvPr>
            <p:ph type="title"/>
          </p:nvPr>
        </p:nvSpPr>
        <p:spPr>
          <a:xfrm>
            <a:off x="177282" y="65314"/>
            <a:ext cx="5754173" cy="1445988"/>
          </a:xfrm>
          <a:solidFill>
            <a:schemeClr val="accent4">
              <a:lumMod val="40000"/>
              <a:lumOff val="60000"/>
            </a:schemeClr>
          </a:solidFill>
          <a:ln w="57150">
            <a:solidFill>
              <a:schemeClr val="accent2">
                <a:lumMod val="75000"/>
              </a:schemeClr>
            </a:solidFill>
          </a:ln>
        </p:spPr>
        <p:txBody>
          <a:bodyPr vert="horz" lIns="91440" tIns="45720" rIns="91440" bIns="45720" rtlCol="0" anchor="ctr">
            <a:normAutofit fontScale="90000"/>
          </a:bodyPr>
          <a:lstStyle/>
          <a:p>
            <a:pPr algn="ctr">
              <a:lnSpc>
                <a:spcPct val="150000"/>
              </a:lnSpc>
            </a:pPr>
            <a:br>
              <a:rPr lang="en-US" sz="1100" b="1" kern="1200" dirty="0">
                <a:solidFill>
                  <a:schemeClr val="tx1"/>
                </a:solidFill>
                <a:latin typeface="+mj-lt"/>
                <a:ea typeface="+mj-ea"/>
                <a:cs typeface="+mj-cs"/>
              </a:rPr>
            </a:br>
            <a:br>
              <a:rPr lang="en-US" sz="1100" b="1" kern="1200" dirty="0">
                <a:solidFill>
                  <a:schemeClr val="tx1"/>
                </a:solidFill>
                <a:latin typeface="+mj-lt"/>
                <a:ea typeface="+mj-ea"/>
                <a:cs typeface="+mj-cs"/>
              </a:rPr>
            </a:br>
            <a:br>
              <a:rPr lang="en-US" sz="1100" b="1" kern="1200" dirty="0">
                <a:solidFill>
                  <a:schemeClr val="tx1"/>
                </a:solidFill>
                <a:latin typeface="+mj-lt"/>
                <a:ea typeface="+mj-ea"/>
                <a:cs typeface="+mj-cs"/>
              </a:rPr>
            </a:br>
            <a:br>
              <a:rPr lang="en-US" sz="1100" b="1" kern="1200" dirty="0">
                <a:solidFill>
                  <a:schemeClr val="tx1"/>
                </a:solidFill>
                <a:latin typeface="+mj-lt"/>
                <a:ea typeface="+mj-ea"/>
                <a:cs typeface="+mj-cs"/>
              </a:rPr>
            </a:br>
            <a:br>
              <a:rPr lang="en-US" sz="1100" b="1" kern="1200" dirty="0">
                <a:solidFill>
                  <a:schemeClr val="tx1"/>
                </a:solidFill>
                <a:latin typeface="+mj-lt"/>
                <a:ea typeface="+mj-ea"/>
                <a:cs typeface="+mj-cs"/>
              </a:rPr>
            </a:br>
            <a:r>
              <a:rPr lang="en-US" sz="2800" b="1" dirty="0">
                <a:latin typeface="Tahoma" panose="020B0604030504040204" pitchFamily="34" charset="0"/>
                <a:ea typeface="Tahoma" panose="020B0604030504040204" pitchFamily="34" charset="0"/>
                <a:cs typeface="Tahoma" panose="020B0604030504040204" pitchFamily="34" charset="0"/>
              </a:rPr>
              <a:t>As a person who is subject to the Code of Ethics . . </a:t>
            </a:r>
            <a:r>
              <a:rPr lang="en-US" sz="2800" b="1">
                <a:latin typeface="Tahoma" panose="020B0604030504040204" pitchFamily="34" charset="0"/>
                <a:ea typeface="Tahoma" panose="020B0604030504040204" pitchFamily="34" charset="0"/>
                <a:cs typeface="Tahoma" panose="020B0604030504040204" pitchFamily="34" charset="0"/>
              </a:rPr>
              <a:t>.</a:t>
            </a:r>
            <a:br>
              <a:rPr lang="en-US" sz="2800" b="1" kern="1200" dirty="0">
                <a:solidFill>
                  <a:schemeClr val="tx1"/>
                </a:solidFill>
                <a:latin typeface="Tahoma" panose="020B0604030504040204" pitchFamily="34" charset="0"/>
                <a:ea typeface="Tahoma" panose="020B0604030504040204" pitchFamily="34" charset="0"/>
                <a:cs typeface="Tahoma" panose="020B0604030504040204" pitchFamily="34" charset="0"/>
              </a:rPr>
            </a:br>
            <a:br>
              <a:rPr lang="en-US" sz="2800" b="1" kern="1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b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br>
            <a:br>
              <a:rPr lang="en-US" sz="1100" b="1" kern="1200" dirty="0">
                <a:solidFill>
                  <a:schemeClr val="tx1"/>
                </a:solidFill>
                <a:latin typeface="+mj-lt"/>
                <a:ea typeface="+mj-ea"/>
                <a:cs typeface="+mj-cs"/>
              </a:rPr>
            </a:br>
            <a:endParaRPr lang="en-US" sz="1100" kern="1200" dirty="0">
              <a:solidFill>
                <a:schemeClr val="tx1"/>
              </a:solidFill>
              <a:latin typeface="+mj-lt"/>
              <a:ea typeface="+mj-ea"/>
              <a:cs typeface="+mj-cs"/>
            </a:endParaRPr>
          </a:p>
        </p:txBody>
      </p:sp>
      <p:sp>
        <p:nvSpPr>
          <p:cNvPr id="25" name="Freeform: Shape 9">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 Placeholder 3">
            <a:extLst>
              <a:ext uri="{FF2B5EF4-FFF2-40B4-BE49-F238E27FC236}">
                <a16:creationId xmlns:a16="http://schemas.microsoft.com/office/drawing/2014/main" id="{1F1E2512-5790-462B-9779-DBA9139D80B1}"/>
              </a:ext>
            </a:extLst>
          </p:cNvPr>
          <p:cNvSpPr>
            <a:spLocks noGrp="1"/>
          </p:cNvSpPr>
          <p:nvPr>
            <p:ph type="body" sz="half" idx="2"/>
          </p:nvPr>
        </p:nvSpPr>
        <p:spPr>
          <a:xfrm>
            <a:off x="177282" y="1690688"/>
            <a:ext cx="4449582" cy="5167312"/>
          </a:xfrm>
        </p:spPr>
        <p:txBody>
          <a:bodyPr vert="horz" lIns="91440" tIns="45720" rIns="91440" bIns="45720" rtlCol="0" anchor="ctr">
            <a:normAutofit fontScale="62500" lnSpcReduction="20000"/>
          </a:bodyPr>
          <a:lstStyle/>
          <a:p>
            <a:pPr>
              <a:lnSpc>
                <a:spcPct val="150000"/>
              </a:lnSpc>
            </a:pPr>
            <a: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t>	</a:t>
            </a:r>
            <a:br>
              <a:rPr lang="en-US" sz="18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2900" dirty="0">
                <a:solidFill>
                  <a:srgbClr val="FFFFFF"/>
                </a:solidFill>
                <a:latin typeface="Tahoma" panose="020B0604030504040204" pitchFamily="34" charset="0"/>
                <a:ea typeface="Tahoma" panose="020B0604030504040204" pitchFamily="34" charset="0"/>
                <a:cs typeface="Tahoma" panose="020B0604030504040204" pitchFamily="34" charset="0"/>
              </a:rPr>
              <a:t>You </a:t>
            </a:r>
            <a:r>
              <a:rPr lang="en-US" sz="2900" dirty="0">
                <a:solidFill>
                  <a:schemeClr val="accent4"/>
                </a:solidFill>
                <a:latin typeface="Tahoma" panose="020B0604030504040204" pitchFamily="34" charset="0"/>
                <a:ea typeface="Tahoma" panose="020B0604030504040204" pitchFamily="34" charset="0"/>
                <a:cs typeface="Tahoma" panose="020B0604030504040204" pitchFamily="34" charset="0"/>
              </a:rPr>
              <a:t>may not represent yourself or anyone else</a:t>
            </a:r>
            <a:r>
              <a:rPr lang="en-US" sz="2900" dirty="0">
                <a:solidFill>
                  <a:srgbClr val="FFFFFF"/>
                </a:solidFill>
                <a:latin typeface="Tahoma" panose="020B0604030504040204" pitchFamily="34" charset="0"/>
                <a:ea typeface="Tahoma" panose="020B0604030504040204" pitchFamily="34" charset="0"/>
                <a:cs typeface="Tahoma" panose="020B0604030504040204" pitchFamily="34" charset="0"/>
              </a:rPr>
              <a:t> before the agency of which you are a member or by which you are employed or before any other agency for which your agency is the appointing authority.	</a:t>
            </a:r>
            <a:br>
              <a:rPr lang="en-US" sz="2900" dirty="0">
                <a:solidFill>
                  <a:srgbClr val="FFFFFF"/>
                </a:solidFill>
                <a:latin typeface="Tahoma" panose="020B0604030504040204" pitchFamily="34" charset="0"/>
                <a:ea typeface="Tahoma" panose="020B0604030504040204" pitchFamily="34" charset="0"/>
                <a:cs typeface="Tahoma" panose="020B0604030504040204" pitchFamily="34" charset="0"/>
              </a:rPr>
            </a:br>
            <a:endParaRPr lang="en-US" sz="29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en-US" sz="2900" dirty="0">
                <a:solidFill>
                  <a:srgbClr val="FFFFFF"/>
                </a:solidFill>
                <a:latin typeface="Tahoma" panose="020B0604030504040204" pitchFamily="34" charset="0"/>
                <a:ea typeface="Tahoma" panose="020B0604030504040204" pitchFamily="34" charset="0"/>
                <a:cs typeface="Tahoma" panose="020B0604030504040204" pitchFamily="34" charset="0"/>
              </a:rPr>
              <a:t>You </a:t>
            </a:r>
            <a:r>
              <a:rPr lang="en-US" sz="2900" dirty="0">
                <a:solidFill>
                  <a:schemeClr val="accent4"/>
                </a:solidFill>
                <a:latin typeface="Tahoma" panose="020B0604030504040204" pitchFamily="34" charset="0"/>
                <a:ea typeface="Tahoma" panose="020B0604030504040204" pitchFamily="34" charset="0"/>
                <a:cs typeface="Tahoma" panose="020B0604030504040204" pitchFamily="34" charset="0"/>
              </a:rPr>
              <a:t>may not serve as an expert witness </a:t>
            </a:r>
            <a:r>
              <a:rPr lang="en-US" sz="2900" dirty="0">
                <a:solidFill>
                  <a:srgbClr val="FFFFFF"/>
                </a:solidFill>
                <a:latin typeface="Tahoma" panose="020B0604030504040204" pitchFamily="34" charset="0"/>
                <a:ea typeface="Tahoma" panose="020B0604030504040204" pitchFamily="34" charset="0"/>
                <a:cs typeface="Tahoma" panose="020B0604030504040204" pitchFamily="34" charset="0"/>
              </a:rPr>
              <a:t>before your agency.	</a:t>
            </a:r>
            <a:br>
              <a:rPr lang="en-US" sz="2900" dirty="0">
                <a:solidFill>
                  <a:srgbClr val="FFFFFF"/>
                </a:solidFill>
                <a:latin typeface="Tahoma" panose="020B0604030504040204" pitchFamily="34" charset="0"/>
                <a:ea typeface="Tahoma" panose="020B0604030504040204" pitchFamily="34" charset="0"/>
                <a:cs typeface="Tahoma" panose="020B0604030504040204" pitchFamily="34" charset="0"/>
              </a:rPr>
            </a:br>
            <a:endParaRPr lang="en-US" sz="29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en-US" sz="2900" dirty="0">
                <a:solidFill>
                  <a:srgbClr val="FFFFFF"/>
                </a:solidFill>
                <a:latin typeface="Tahoma" panose="020B0604030504040204" pitchFamily="34" charset="0"/>
                <a:ea typeface="Tahoma" panose="020B0604030504040204" pitchFamily="34" charset="0"/>
                <a:cs typeface="Tahoma" panose="020B0604030504040204" pitchFamily="34" charset="0"/>
              </a:rPr>
              <a:t>These prohibitions continue for            </a:t>
            </a:r>
            <a:r>
              <a:rPr lang="en-US" sz="2900" dirty="0">
                <a:solidFill>
                  <a:schemeClr val="accent4"/>
                </a:solidFill>
                <a:latin typeface="Tahoma" panose="020B0604030504040204" pitchFamily="34" charset="0"/>
                <a:ea typeface="Tahoma" panose="020B0604030504040204" pitchFamily="34" charset="0"/>
                <a:cs typeface="Tahoma" panose="020B0604030504040204" pitchFamily="34" charset="0"/>
              </a:rPr>
              <a:t>(1) year </a:t>
            </a:r>
            <a:r>
              <a:rPr lang="en-US" sz="2900" dirty="0">
                <a:solidFill>
                  <a:srgbClr val="FFFFFF"/>
                </a:solidFill>
                <a:latin typeface="Tahoma" panose="020B0604030504040204" pitchFamily="34" charset="0"/>
                <a:ea typeface="Tahoma" panose="020B0604030504040204" pitchFamily="34" charset="0"/>
                <a:cs typeface="Tahoma" panose="020B0604030504040204" pitchFamily="34" charset="0"/>
              </a:rPr>
              <a:t>after you leave your public   office or employment.</a:t>
            </a:r>
          </a:p>
          <a:p>
            <a:pPr indent="-228600">
              <a:buFont typeface="Arial" panose="020B0604020202020204" pitchFamily="34" charset="0"/>
              <a:buChar char="•"/>
            </a:pPr>
            <a:endParaRPr lang="en-US" sz="2000" dirty="0">
              <a:solidFill>
                <a:srgbClr val="FFFFFF"/>
              </a:solidFill>
            </a:endParaRPr>
          </a:p>
        </p:txBody>
      </p:sp>
      <p:pic>
        <p:nvPicPr>
          <p:cNvPr id="5" name="Picture Placeholder 4">
            <a:extLst>
              <a:ext uri="{FF2B5EF4-FFF2-40B4-BE49-F238E27FC236}">
                <a16:creationId xmlns:a16="http://schemas.microsoft.com/office/drawing/2014/main" id="{A20CDF65-B789-451B-91CF-6460830A37A0}"/>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20624" r="20624"/>
          <a:stretch>
            <a:fillRect/>
          </a:stretch>
        </p:blipFill>
        <p:spPr>
          <a:xfrm>
            <a:off x="6656113" y="2182618"/>
            <a:ext cx="5058578" cy="4003675"/>
          </a:xfrm>
          <a:custGeom>
            <a:avLst/>
            <a:gdLst/>
            <a:ahLst/>
            <a:cxnLst/>
            <a:rect l="l" t="t" r="r" b="b"/>
            <a:pathLst>
              <a:path w="4636009" h="5032375">
                <a:moveTo>
                  <a:pt x="0" y="0"/>
                </a:moveTo>
                <a:lnTo>
                  <a:pt x="4636009" y="0"/>
                </a:lnTo>
                <a:lnTo>
                  <a:pt x="4636009" y="5032375"/>
                </a:lnTo>
                <a:lnTo>
                  <a:pt x="0" y="5032375"/>
                </a:lnTo>
                <a:close/>
              </a:path>
            </a:pathLst>
          </a:custGeom>
          <a:ln w="38100">
            <a:solidFill>
              <a:schemeClr val="accent4"/>
            </a:solidFill>
          </a:ln>
        </p:spPr>
      </p:pic>
      <p:pic>
        <p:nvPicPr>
          <p:cNvPr id="3" name="Recorded Sound">
            <a:hlinkClick r:id="" action="ppaction://media"/>
            <a:extLst>
              <a:ext uri="{FF2B5EF4-FFF2-40B4-BE49-F238E27FC236}">
                <a16:creationId xmlns:a16="http://schemas.microsoft.com/office/drawing/2014/main" id="{2CFEBE91-6556-C472-AA4B-1DEE12787C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00349119"/>
      </p:ext>
    </p:extLst>
  </p:cSld>
  <p:clrMapOvr>
    <a:masterClrMapping/>
  </p:clrMapOvr>
  <mc:AlternateContent xmlns:mc="http://schemas.openxmlformats.org/markup-compatibility/2006" xmlns:p14="http://schemas.microsoft.com/office/powerpoint/2010/main">
    <mc:Choice Requires="p14">
      <p:transition spd="slow" p14:dur="2000" advTm="31867"/>
    </mc:Choice>
    <mc:Fallback xmlns="">
      <p:transition spd="slow" advTm="31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7">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704B15-2261-4418-860D-19B0314CF632}"/>
              </a:ext>
            </a:extLst>
          </p:cNvPr>
          <p:cNvSpPr>
            <a:spLocks noGrp="1"/>
          </p:cNvSpPr>
          <p:nvPr>
            <p:ph type="title"/>
          </p:nvPr>
        </p:nvSpPr>
        <p:spPr>
          <a:xfrm>
            <a:off x="606490" y="559838"/>
            <a:ext cx="3782630" cy="5712946"/>
          </a:xfrm>
          <a:solidFill>
            <a:schemeClr val="accent4">
              <a:lumMod val="20000"/>
              <a:lumOff val="80000"/>
            </a:schemeClr>
          </a:solidFill>
          <a:ln w="38100">
            <a:solidFill>
              <a:schemeClr val="accent2"/>
            </a:solidFill>
          </a:ln>
        </p:spPr>
        <p:txBody>
          <a:bodyPr>
            <a:normAutofit fontScale="90000"/>
          </a:bodyPr>
          <a:lstStyle/>
          <a:p>
            <a:pPr algn="ctr">
              <a:lnSpc>
                <a:spcPct val="150000"/>
              </a:lnSpc>
            </a:pPr>
            <a:br>
              <a:rPr lang="en-US" sz="1600" b="1" dirty="0">
                <a:solidFill>
                  <a:srgbClr val="FFFFFF"/>
                </a:solidFill>
                <a:latin typeface="Baskerville Old Face" panose="02020602080505020303" pitchFamily="18" charset="0"/>
              </a:rPr>
            </a:br>
            <a:br>
              <a:rPr lang="en-US" sz="1600" b="1" dirty="0">
                <a:solidFill>
                  <a:srgbClr val="FFFFFF"/>
                </a:solidFill>
                <a:latin typeface="Baskerville Old Face" panose="02020602080505020303" pitchFamily="18" charset="0"/>
              </a:rPr>
            </a:br>
            <a:br>
              <a:rPr lang="en-US" sz="1600" b="1" dirty="0">
                <a:solidFill>
                  <a:srgbClr val="FFFFFF"/>
                </a:solidFill>
                <a:latin typeface="Baskerville Old Face" panose="02020602080505020303" pitchFamily="18" charset="0"/>
              </a:rPr>
            </a:br>
            <a:r>
              <a:rPr lang="en-US" sz="3100" b="1" dirty="0">
                <a:solidFill>
                  <a:schemeClr val="accent2"/>
                </a:solidFill>
                <a:latin typeface="Tahoma" panose="020B0604030504040204" pitchFamily="34" charset="0"/>
                <a:ea typeface="Tahoma" panose="020B0604030504040204" pitchFamily="34" charset="0"/>
                <a:cs typeface="Tahoma" panose="020B0604030504040204" pitchFamily="34" charset="0"/>
              </a:rPr>
              <a:t>Representation</a:t>
            </a:r>
            <a:br>
              <a:rPr lang="en-US" sz="3100" b="1" dirty="0">
                <a:solidFill>
                  <a:schemeClr val="accent2"/>
                </a:solidFill>
                <a:latin typeface="Tahoma" panose="020B0604030504040204" pitchFamily="34" charset="0"/>
                <a:ea typeface="Tahoma" panose="020B0604030504040204" pitchFamily="34" charset="0"/>
                <a:cs typeface="Tahoma" panose="020B0604030504040204" pitchFamily="34" charset="0"/>
              </a:rPr>
            </a:br>
            <a:r>
              <a:rPr lang="en-US" sz="3100" b="1" dirty="0">
                <a:solidFill>
                  <a:schemeClr val="accent2"/>
                </a:solidFill>
                <a:latin typeface="Tahoma" panose="020B0604030504040204" pitchFamily="34" charset="0"/>
                <a:ea typeface="Tahoma" panose="020B0604030504040204" pitchFamily="34" charset="0"/>
                <a:cs typeface="Tahoma" panose="020B0604030504040204" pitchFamily="34" charset="0"/>
              </a:rPr>
              <a:t>Defined</a:t>
            </a:r>
            <a:br>
              <a:rPr lang="en-US" sz="3600" b="1" dirty="0">
                <a:latin typeface="Baskerville Old Face" panose="02020602080505020303" pitchFamily="18" charset="0"/>
              </a:rPr>
            </a:br>
            <a:r>
              <a:rPr lang="en-US" sz="2700" dirty="0">
                <a:latin typeface="Tahoma" panose="020B0604030504040204" pitchFamily="34" charset="0"/>
                <a:ea typeface="Tahoma" panose="020B0604030504040204" pitchFamily="34" charset="0"/>
                <a:cs typeface="Tahoma" panose="020B0604030504040204" pitchFamily="34" charset="0"/>
              </a:rPr>
              <a:t>participation in the presentation of evidence or arguments before an agency for the purpose of influencing the judgment of that agency in your own favor or in favor of another</a:t>
            </a:r>
            <a:br>
              <a:rPr lang="en-US" sz="2200" dirty="0">
                <a:latin typeface="Tahoma" panose="020B0604030504040204" pitchFamily="34" charset="0"/>
                <a:ea typeface="Tahoma" panose="020B0604030504040204" pitchFamily="34" charset="0"/>
                <a:cs typeface="Tahoma" panose="020B0604030504040204" pitchFamily="34" charset="0"/>
              </a:rPr>
            </a:br>
            <a:br>
              <a:rPr lang="en-US" sz="2700" b="1" dirty="0">
                <a:latin typeface="Baskerville Old Face" panose="02020602080505020303" pitchFamily="18" charset="0"/>
              </a:rPr>
            </a:br>
            <a:endParaRPr lang="en-US" sz="2700" dirty="0"/>
          </a:p>
        </p:txBody>
      </p:sp>
      <p:pic>
        <p:nvPicPr>
          <p:cNvPr id="4" name="Picture 3" descr="A picture containing shirt&#10;&#10;Description automatically generated">
            <a:extLst>
              <a:ext uri="{FF2B5EF4-FFF2-40B4-BE49-F238E27FC236}">
                <a16:creationId xmlns:a16="http://schemas.microsoft.com/office/drawing/2014/main" id="{BA2C1077-897D-4F67-94CA-F432FBF54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3822" y="559839"/>
            <a:ext cx="6553545" cy="5712944"/>
          </a:xfrm>
          <a:prstGeom prst="rect">
            <a:avLst/>
          </a:prstGeom>
          <a:ln w="76200">
            <a:solidFill>
              <a:schemeClr val="accent2"/>
            </a:solidFill>
          </a:ln>
        </p:spPr>
      </p:pic>
      <p:pic>
        <p:nvPicPr>
          <p:cNvPr id="5" name="Recorded Sound">
            <a:hlinkClick r:id="" action="ppaction://media"/>
            <a:extLst>
              <a:ext uri="{FF2B5EF4-FFF2-40B4-BE49-F238E27FC236}">
                <a16:creationId xmlns:a16="http://schemas.microsoft.com/office/drawing/2014/main" id="{B0B9DC82-ECAE-6521-1FE5-E1C6A400FD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38844951"/>
      </p:ext>
    </p:extLst>
  </p:cSld>
  <p:clrMapOvr>
    <a:masterClrMapping/>
  </p:clrMapOvr>
  <mc:AlternateContent xmlns:mc="http://schemas.openxmlformats.org/markup-compatibility/2006" xmlns:p14="http://schemas.microsoft.com/office/powerpoint/2010/main">
    <mc:Choice Requires="p14">
      <p:transition spd="slow" p14:dur="2000" advTm="18562"/>
    </mc:Choice>
    <mc:Fallback xmlns="">
      <p:transition spd="slow" advTm="18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82781D7-90EF-4BD3-AFD8-7575428BE815}"/>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l="13648" r="13648" b="-1"/>
          <a:stretch/>
        </p:blipFill>
        <p:spPr>
          <a:xfrm>
            <a:off x="4835081" y="165090"/>
            <a:ext cx="7520084" cy="6857990"/>
          </a:xfrm>
          <a:prstGeom prst="rect">
            <a:avLst/>
          </a:prstGeom>
        </p:spPr>
      </p:pic>
      <p:sp>
        <p:nvSpPr>
          <p:cNvPr id="24" name="Freeform: Shape 23">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131C0E-9D5B-4656-9FA9-5F99682EE84F}"/>
              </a:ext>
            </a:extLst>
          </p:cNvPr>
          <p:cNvSpPr>
            <a:spLocks noGrp="1"/>
          </p:cNvSpPr>
          <p:nvPr>
            <p:ph type="title"/>
          </p:nvPr>
        </p:nvSpPr>
        <p:spPr>
          <a:xfrm>
            <a:off x="829845" y="419989"/>
            <a:ext cx="5266155" cy="1325563"/>
          </a:xfrm>
        </p:spPr>
        <p:txBody>
          <a:bodyPr vert="horz" lIns="91440" tIns="45720" rIns="91440" bIns="45720" rtlCol="0" anchor="ctr">
            <a:normAutofit/>
          </a:bodyPr>
          <a:lstStyle/>
          <a:p>
            <a:r>
              <a:rPr lang="en-US" sz="4400" b="1" dirty="0"/>
              <a:t>   </a:t>
            </a:r>
            <a:r>
              <a:rPr lang="en-US" sz="4400" b="1" dirty="0">
                <a:solidFill>
                  <a:schemeClr val="accent6"/>
                </a:solidFill>
              </a:rPr>
              <a:t>Hardship Exception</a:t>
            </a:r>
          </a:p>
        </p:txBody>
      </p:sp>
      <p:sp>
        <p:nvSpPr>
          <p:cNvPr id="4" name="Text Placeholder 3">
            <a:extLst>
              <a:ext uri="{FF2B5EF4-FFF2-40B4-BE49-F238E27FC236}">
                <a16:creationId xmlns:a16="http://schemas.microsoft.com/office/drawing/2014/main" id="{6FD7F3E4-7948-48ED-8A81-FDF81FC8BEC8}"/>
              </a:ext>
            </a:extLst>
          </p:cNvPr>
          <p:cNvSpPr>
            <a:spLocks noGrp="1"/>
          </p:cNvSpPr>
          <p:nvPr>
            <p:ph type="body" sz="half" idx="2"/>
          </p:nvPr>
        </p:nvSpPr>
        <p:spPr>
          <a:xfrm>
            <a:off x="292608" y="1745553"/>
            <a:ext cx="4410021" cy="4431410"/>
          </a:xfrm>
        </p:spPr>
        <p:txBody>
          <a:bodyPr vert="horz" lIns="91440" tIns="45720" rIns="91440" bIns="45720" rtlCol="0">
            <a:normAutofit fontScale="85000" lnSpcReduction="20000"/>
          </a:bodyPr>
          <a:lstStyle/>
          <a:p>
            <a:pPr indent="-228600">
              <a:buFont typeface="Arial" panose="020B0604020202020204" pitchFamily="34" charset="0"/>
              <a:buChar char="•"/>
            </a:pPr>
            <a:endParaRPr lang="en-US" sz="2000" dirty="0"/>
          </a:p>
          <a:p>
            <a:pPr>
              <a:lnSpc>
                <a:spcPct val="150000"/>
              </a:lnSpc>
            </a:pPr>
            <a:r>
              <a:rPr lang="en-US" sz="2600" dirty="0">
                <a:latin typeface="Tahoma" panose="020B0604030504040204" pitchFamily="34" charset="0"/>
                <a:ea typeface="Tahoma" panose="020B0604030504040204" pitchFamily="34" charset="0"/>
                <a:cs typeface="Tahoma" panose="020B0604030504040204" pitchFamily="34" charset="0"/>
              </a:rPr>
              <a:t>The Ethics Commission may grant a </a:t>
            </a:r>
            <a:r>
              <a:rPr lang="en-US" sz="2600" b="1" dirty="0">
                <a:solidFill>
                  <a:schemeClr val="accent6"/>
                </a:solidFill>
                <a:latin typeface="Tahoma" panose="020B0604030504040204" pitchFamily="34" charset="0"/>
                <a:ea typeface="Tahoma" panose="020B0604030504040204" pitchFamily="34" charset="0"/>
                <a:cs typeface="Tahoma" panose="020B0604030504040204" pitchFamily="34" charset="0"/>
              </a:rPr>
              <a:t>hardship exception </a:t>
            </a:r>
            <a:r>
              <a:rPr lang="en-US" sz="2600" dirty="0">
                <a:latin typeface="Tahoma" panose="020B0604030504040204" pitchFamily="34" charset="0"/>
                <a:ea typeface="Tahoma" panose="020B0604030504040204" pitchFamily="34" charset="0"/>
                <a:cs typeface="Tahoma" panose="020B0604030504040204" pitchFamily="34" charset="0"/>
              </a:rPr>
              <a:t>allowing you to represent </a:t>
            </a:r>
            <a:r>
              <a:rPr lang="en-US" sz="2600" b="1" dirty="0">
                <a:solidFill>
                  <a:schemeClr val="accent6"/>
                </a:solidFill>
                <a:latin typeface="Tahoma" panose="020B0604030504040204" pitchFamily="34" charset="0"/>
                <a:ea typeface="Tahoma" panose="020B0604030504040204" pitchFamily="34" charset="0"/>
                <a:cs typeface="Tahoma" panose="020B0604030504040204" pitchFamily="34" charset="0"/>
              </a:rPr>
              <a:t>yourself</a:t>
            </a:r>
            <a:r>
              <a:rPr lang="en-US" sz="2600" dirty="0">
                <a:latin typeface="Tahoma" panose="020B0604030504040204" pitchFamily="34" charset="0"/>
                <a:ea typeface="Tahoma" panose="020B0604030504040204" pitchFamily="34" charset="0"/>
                <a:cs typeface="Tahoma" panose="020B0604030504040204" pitchFamily="34" charset="0"/>
              </a:rPr>
              <a:t> before your own agency or before an agency for which your agency has appointing authority.  To obtain a hardship exception you </a:t>
            </a:r>
            <a:r>
              <a:rPr lang="en-US" sz="2600" b="1" dirty="0">
                <a:solidFill>
                  <a:schemeClr val="accent6"/>
                </a:solidFill>
                <a:latin typeface="Tahoma" panose="020B0604030504040204" pitchFamily="34" charset="0"/>
                <a:ea typeface="Tahoma" panose="020B0604030504040204" pitchFamily="34" charset="0"/>
                <a:cs typeface="Tahoma" panose="020B0604030504040204" pitchFamily="34" charset="0"/>
              </a:rPr>
              <a:t>must request an advisory opinion</a:t>
            </a:r>
            <a:r>
              <a:rPr lang="en-US" sz="2600" dirty="0">
                <a:latin typeface="Tahoma" panose="020B0604030504040204" pitchFamily="34" charset="0"/>
                <a:ea typeface="Tahoma" panose="020B0604030504040204" pitchFamily="34" charset="0"/>
                <a:cs typeface="Tahoma" panose="020B0604030504040204" pitchFamily="34" charset="0"/>
              </a:rPr>
              <a:t>.</a:t>
            </a:r>
            <a:br>
              <a:rPr lang="en-US" sz="2600" dirty="0">
                <a:latin typeface="Tahoma" panose="020B0604030504040204" pitchFamily="34" charset="0"/>
                <a:ea typeface="Tahoma" panose="020B0604030504040204" pitchFamily="34" charset="0"/>
                <a:cs typeface="Tahoma" panose="020B0604030504040204" pitchFamily="34" charset="0"/>
              </a:rPr>
            </a:br>
            <a:endParaRPr lang="en-US" sz="2600" dirty="0">
              <a:latin typeface="Tahoma" panose="020B0604030504040204" pitchFamily="34" charset="0"/>
              <a:ea typeface="Tahoma" panose="020B0604030504040204" pitchFamily="34" charset="0"/>
              <a:cs typeface="Tahoma" panose="020B0604030504040204" pitchFamily="34" charset="0"/>
            </a:endParaRPr>
          </a:p>
        </p:txBody>
      </p:sp>
      <p:pic>
        <p:nvPicPr>
          <p:cNvPr id="3" name="Recorded Sound">
            <a:hlinkClick r:id="" action="ppaction://media"/>
            <a:extLst>
              <a:ext uri="{FF2B5EF4-FFF2-40B4-BE49-F238E27FC236}">
                <a16:creationId xmlns:a16="http://schemas.microsoft.com/office/drawing/2014/main" id="{FD95C617-7FE7-426B-E15F-9B17874A93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145310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2741"/>
    </mc:Choice>
    <mc:Fallback xmlns="">
      <p:transition spd="slow" advTm="22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7" name="Freeform: Shape 16">
            <a:extLst>
              <a:ext uri="{FF2B5EF4-FFF2-40B4-BE49-F238E27FC236}">
                <a16:creationId xmlns:a16="http://schemas.microsoft.com/office/drawing/2014/main" id="{0ACBD85E-A404-45CB-B532-1039E479D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DB1626B1-BAC7-4893-A5AC-620597685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64E9910-51FE-45BF-973D-9D2401FD3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descr="Text, whiteboard&#10;&#10;Description automatically generated">
            <a:extLst>
              <a:ext uri="{FF2B5EF4-FFF2-40B4-BE49-F238E27FC236}">
                <a16:creationId xmlns:a16="http://schemas.microsoft.com/office/drawing/2014/main" id="{579B2B0A-3D7A-44AC-A2AE-187B7FBC5F72}"/>
              </a:ext>
            </a:extLst>
          </p:cNvPr>
          <p:cNvPicPr>
            <a:picLocks noChangeAspect="1"/>
          </p:cNvPicPr>
          <p:nvPr/>
        </p:nvPicPr>
        <p:blipFill rotWithShape="1">
          <a:blip r:embed="rId4">
            <a:extLst>
              <a:ext uri="{28A0092B-C50C-407E-A947-70E740481C1C}">
                <a14:useLocalDpi xmlns:a14="http://schemas.microsoft.com/office/drawing/2010/main" val="0"/>
              </a:ext>
            </a:extLst>
          </a:blip>
          <a:srcRect r="3328"/>
          <a:stretch/>
        </p:blipFill>
        <p:spPr>
          <a:xfrm>
            <a:off x="1549245" y="1161786"/>
            <a:ext cx="9093200" cy="5095796"/>
          </a:xfrm>
          <a:prstGeom prst="rect">
            <a:avLst/>
          </a:prstGeom>
          <a:ln w="76200">
            <a:solidFill>
              <a:srgbClr val="C00000"/>
            </a:solidFill>
          </a:ln>
        </p:spPr>
      </p:pic>
      <p:pic>
        <p:nvPicPr>
          <p:cNvPr id="8" name="Recorded Sound">
            <a:hlinkClick r:id="" action="ppaction://media"/>
            <a:extLst>
              <a:ext uri="{FF2B5EF4-FFF2-40B4-BE49-F238E27FC236}">
                <a16:creationId xmlns:a16="http://schemas.microsoft.com/office/drawing/2014/main" id="{8571B546-52CD-935D-4CC5-DAEE170257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76267903"/>
      </p:ext>
    </p:extLst>
  </p:cSld>
  <p:clrMapOvr>
    <a:masterClrMapping/>
  </p:clrMapOvr>
  <mc:AlternateContent xmlns:mc="http://schemas.openxmlformats.org/markup-compatibility/2006" xmlns:p14="http://schemas.microsoft.com/office/powerpoint/2010/main">
    <mc:Choice Requires="p14">
      <p:transition spd="slow" p14:dur="2000" advTm="14661"/>
    </mc:Choice>
    <mc:Fallback xmlns="">
      <p:transition spd="slow" advTm="14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1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A36BF77-6B1C-4E6A-B048-8C67D8D9936A}"/>
              </a:ext>
            </a:extLst>
          </p:cNvPr>
          <p:cNvSpPr>
            <a:spLocks noGrp="1"/>
          </p:cNvSpPr>
          <p:nvPr>
            <p:ph type="title"/>
          </p:nvPr>
        </p:nvSpPr>
        <p:spPr>
          <a:xfrm>
            <a:off x="804672" y="1412489"/>
            <a:ext cx="2871095" cy="2156621"/>
          </a:xfrm>
        </p:spPr>
        <p:txBody>
          <a:bodyPr anchor="t">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Filing a Complaint</a:t>
            </a:r>
          </a:p>
        </p:txBody>
      </p:sp>
      <p:sp>
        <p:nvSpPr>
          <p:cNvPr id="5" name="Content Placeholder 4">
            <a:extLst>
              <a:ext uri="{FF2B5EF4-FFF2-40B4-BE49-F238E27FC236}">
                <a16:creationId xmlns:a16="http://schemas.microsoft.com/office/drawing/2014/main" id="{3243D8E8-9404-4A3E-A33C-2D3D8D42DD07}"/>
              </a:ext>
            </a:extLst>
          </p:cNvPr>
          <p:cNvSpPr>
            <a:spLocks noGrp="1"/>
          </p:cNvSpPr>
          <p:nvPr>
            <p:ph sz="half" idx="1"/>
          </p:nvPr>
        </p:nvSpPr>
        <p:spPr>
          <a:xfrm>
            <a:off x="4421332" y="253388"/>
            <a:ext cx="7686205" cy="6604612"/>
          </a:xfrm>
        </p:spPr>
        <p:txBody>
          <a:bodyPr>
            <a:normAutofit lnSpcReduction="10000"/>
          </a:bodyPr>
          <a:lstStyle/>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	</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2400" dirty="0">
                <a:latin typeface="Tahoma" panose="020B0604030504040204" pitchFamily="34" charset="0"/>
                <a:ea typeface="Tahoma" panose="020B0604030504040204" pitchFamily="34" charset="0"/>
                <a:cs typeface="Tahoma" panose="020B0604030504040204" pitchFamily="34" charset="0"/>
              </a:rPr>
              <a:t> Form provided by the Ethics Commission</a:t>
            </a:r>
          </a:p>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	</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2400" dirty="0">
                <a:latin typeface="Tahoma" panose="020B0604030504040204" pitchFamily="34" charset="0"/>
                <a:ea typeface="Tahoma" panose="020B0604030504040204" pitchFamily="34" charset="0"/>
                <a:cs typeface="Tahoma" panose="020B0604030504040204" pitchFamily="34" charset="0"/>
              </a:rPr>
              <a:t> Signed under oath</a:t>
            </a:r>
          </a:p>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	</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2400" dirty="0">
                <a:latin typeface="Tahoma" panose="020B0604030504040204" pitchFamily="34" charset="0"/>
                <a:ea typeface="Tahoma" panose="020B0604030504040204" pitchFamily="34" charset="0"/>
                <a:cs typeface="Tahoma" panose="020B0604030504040204" pitchFamily="34" charset="0"/>
              </a:rPr>
              <a:t> Must name the individual alleged to have violated the Code (“Respondent”) </a:t>
            </a:r>
          </a:p>
          <a:p>
            <a:pPr marL="0" indent="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2400" dirty="0">
                <a:latin typeface="Tahoma" panose="020B0604030504040204" pitchFamily="34" charset="0"/>
                <a:ea typeface="Tahoma" panose="020B0604030504040204" pitchFamily="34" charset="0"/>
                <a:cs typeface="Tahoma" panose="020B0604030504040204" pitchFamily="34" charset="0"/>
              </a:rPr>
              <a:t> Identify Respondent’s public office </a:t>
            </a:r>
          </a:p>
          <a:p>
            <a:pPr marL="0" indent="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2400" dirty="0">
                <a:latin typeface="Tahoma" panose="020B0604030504040204" pitchFamily="34" charset="0"/>
                <a:ea typeface="Tahoma" panose="020B0604030504040204" pitchFamily="34" charset="0"/>
                <a:cs typeface="Tahoma" panose="020B0604030504040204" pitchFamily="34" charset="0"/>
              </a:rPr>
              <a:t> Detail specific acts which allegedly violated the Code</a:t>
            </a:r>
          </a:p>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	</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2400" dirty="0">
                <a:latin typeface="Tahoma" panose="020B0604030504040204" pitchFamily="34" charset="0"/>
                <a:ea typeface="Tahoma" panose="020B0604030504040204" pitchFamily="34" charset="0"/>
                <a:cs typeface="Tahoma" panose="020B0604030504040204" pitchFamily="34" charset="0"/>
              </a:rPr>
              <a:t> Not public unless and until accepted</a:t>
            </a:r>
          </a:p>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	</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2400" dirty="0">
                <a:latin typeface="Tahoma" panose="020B0604030504040204" pitchFamily="34" charset="0"/>
                <a:ea typeface="Tahoma" panose="020B0604030504040204" pitchFamily="34" charset="0"/>
                <a:cs typeface="Tahoma" panose="020B0604030504040204" pitchFamily="34" charset="0"/>
              </a:rPr>
              <a:t> Complainant not a party	</a:t>
            </a:r>
            <a:br>
              <a:rPr lang="en-US" sz="2400" dirty="0">
                <a:latin typeface="Tahoma" panose="020B0604030504040204" pitchFamily="34" charset="0"/>
                <a:ea typeface="Tahoma" panose="020B0604030504040204" pitchFamily="34" charset="0"/>
                <a:cs typeface="Tahoma" panose="020B0604030504040204" pitchFamily="34" charset="0"/>
              </a:rPr>
            </a:b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2400" dirty="0">
                <a:latin typeface="Tahoma" panose="020B0604030504040204" pitchFamily="34" charset="0"/>
                <a:ea typeface="Tahoma" panose="020B0604030504040204" pitchFamily="34" charset="0"/>
                <a:cs typeface="Tahoma" panose="020B0604030504040204" pitchFamily="34" charset="0"/>
              </a:rPr>
              <a:t> Complaint is civil, not criminal</a:t>
            </a:r>
          </a:p>
          <a:p>
            <a:pPr marL="0" indent="0">
              <a:buNone/>
            </a:pPr>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en-US" sz="2000" dirty="0"/>
          </a:p>
        </p:txBody>
      </p:sp>
      <p:pic>
        <p:nvPicPr>
          <p:cNvPr id="9" name="Recorded Sound">
            <a:hlinkClick r:id="" action="ppaction://media"/>
            <a:extLst>
              <a:ext uri="{FF2B5EF4-FFF2-40B4-BE49-F238E27FC236}">
                <a16:creationId xmlns:a16="http://schemas.microsoft.com/office/drawing/2014/main" id="{084BE6ED-B405-C017-7B99-626F26F07B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43000650"/>
      </p:ext>
    </p:extLst>
  </p:cSld>
  <p:clrMapOvr>
    <a:masterClrMapping/>
  </p:clrMapOvr>
  <mc:AlternateContent xmlns:mc="http://schemas.openxmlformats.org/markup-compatibility/2006" xmlns:p14="http://schemas.microsoft.com/office/powerpoint/2010/main">
    <mc:Choice Requires="p14">
      <p:transition spd="slow" p14:dur="2000" advTm="65699"/>
    </mc:Choice>
    <mc:Fallback xmlns="">
      <p:transition spd="slow" advTm="65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30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0CC6E8-5149-4B59-B77B-E9271BB6474D}"/>
              </a:ext>
            </a:extLst>
          </p:cNvPr>
          <p:cNvSpPr>
            <a:spLocks noGrp="1"/>
          </p:cNvSpPr>
          <p:nvPr>
            <p:ph type="title"/>
          </p:nvPr>
        </p:nvSpPr>
        <p:spPr>
          <a:xfrm>
            <a:off x="382555" y="848345"/>
            <a:ext cx="5383763" cy="5169899"/>
          </a:xfrm>
          <a:prstGeom prst="ellipse">
            <a:avLst/>
          </a:prstGeom>
          <a:solidFill>
            <a:schemeClr val="accent5">
              <a:lumMod val="75000"/>
            </a:schemeClr>
          </a:solidFill>
          <a:ln w="174625" cmpd="thinThick">
            <a:solidFill>
              <a:srgbClr val="262626"/>
            </a:solidFill>
          </a:ln>
        </p:spPr>
        <p:txBody>
          <a:bodyPr vert="horz" lIns="91440" tIns="45720" rIns="91440" bIns="45720" rtlCol="0" anchor="ctr">
            <a:normAutofit/>
          </a:bodyPr>
          <a:lstStyle/>
          <a:p>
            <a:pPr algn="ctr">
              <a:lnSpc>
                <a:spcPct val="150000"/>
              </a:lnSpc>
            </a:pPr>
            <a:r>
              <a:rPr lang="en-US" sz="4800" b="1" dirty="0">
                <a:solidFill>
                  <a:schemeClr val="accent4"/>
                </a:solidFill>
                <a:latin typeface="Tahoma" panose="020B0604030504040204" pitchFamily="34" charset="0"/>
                <a:ea typeface="Tahoma" panose="020B0604030504040204" pitchFamily="34" charset="0"/>
                <a:cs typeface="Tahoma" panose="020B0604030504040204" pitchFamily="34" charset="0"/>
              </a:rPr>
              <a:t>ADVISORY OPINIONS</a:t>
            </a:r>
            <a:br>
              <a:rPr lang="en-US" sz="2400" b="1" dirty="0">
                <a:solidFill>
                  <a:srgbClr val="FFFFFF"/>
                </a:solidFill>
                <a:latin typeface="Tahoma" panose="020B0604030504040204" pitchFamily="34" charset="0"/>
                <a:ea typeface="Tahoma" panose="020B0604030504040204" pitchFamily="34" charset="0"/>
                <a:cs typeface="Tahoma" panose="020B0604030504040204" pitchFamily="34" charset="0"/>
              </a:rPr>
            </a:br>
            <a:endParaRPr lang="en-US" sz="2400" b="1"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Text&#10;&#10;Description automatically generated">
            <a:extLst>
              <a:ext uri="{FF2B5EF4-FFF2-40B4-BE49-F238E27FC236}">
                <a16:creationId xmlns:a16="http://schemas.microsoft.com/office/drawing/2014/main" id="{5EF8477C-E774-41D4-AD81-92B6507D9F24}"/>
              </a:ext>
            </a:extLst>
          </p:cNvPr>
          <p:cNvPicPr>
            <a:picLocks noChangeAspect="1"/>
          </p:cNvPicPr>
          <p:nvPr/>
        </p:nvPicPr>
        <p:blipFill rotWithShape="1">
          <a:blip r:embed="rId4">
            <a:extLst>
              <a:ext uri="{28A0092B-C50C-407E-A947-70E740481C1C}">
                <a14:useLocalDpi xmlns:a14="http://schemas.microsoft.com/office/drawing/2010/main" val="0"/>
              </a:ext>
            </a:extLst>
          </a:blip>
          <a:srcRect t="1210" r="-1" b="1215"/>
          <a:stretch/>
        </p:blipFill>
        <p:spPr>
          <a:xfrm>
            <a:off x="5980923" y="0"/>
            <a:ext cx="5943599" cy="6587411"/>
          </a:xfrm>
          <a:prstGeom prst="rect">
            <a:avLst/>
          </a:prstGeom>
          <a:noFill/>
        </p:spPr>
      </p:pic>
      <p:pic>
        <p:nvPicPr>
          <p:cNvPr id="4" name="Recorded Sound">
            <a:hlinkClick r:id="" action="ppaction://media"/>
            <a:extLst>
              <a:ext uri="{FF2B5EF4-FFF2-40B4-BE49-F238E27FC236}">
                <a16:creationId xmlns:a16="http://schemas.microsoft.com/office/drawing/2014/main" id="{E0D51AF8-7817-1AF5-6BF6-E4577C90D4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00616506"/>
      </p:ext>
    </p:extLst>
  </p:cSld>
  <p:clrMapOvr>
    <a:masterClrMapping/>
  </p:clrMapOvr>
  <mc:AlternateContent xmlns:mc="http://schemas.openxmlformats.org/markup-compatibility/2006" xmlns:p14="http://schemas.microsoft.com/office/powerpoint/2010/main">
    <mc:Choice Requires="p14">
      <p:transition spd="slow" p14:dur="2000" advTm="17099"/>
    </mc:Choice>
    <mc:Fallback xmlns="">
      <p:transition spd="slow" advTm="17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C0806-43EC-4483-8506-FE75EC69F689}"/>
              </a:ext>
            </a:extLst>
          </p:cNvPr>
          <p:cNvSpPr>
            <a:spLocks noGrp="1"/>
          </p:cNvSpPr>
          <p:nvPr>
            <p:ph type="title"/>
          </p:nvPr>
        </p:nvSpPr>
        <p:spPr>
          <a:xfrm>
            <a:off x="741816" y="802433"/>
            <a:ext cx="4114767" cy="1231640"/>
          </a:xfrm>
          <a:solidFill>
            <a:schemeClr val="tx1"/>
          </a:solidFill>
          <a:ln w="57150">
            <a:solidFill>
              <a:schemeClr val="accent4"/>
            </a:solidFill>
          </a:ln>
        </p:spPr>
        <p:txBody>
          <a:bodyPr>
            <a:noAutofit/>
          </a:bodyPr>
          <a:lstStyle/>
          <a:p>
            <a:pPr algn="ct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How Do I Request An Advisory Opinion?</a:t>
            </a:r>
            <a:endParaRPr 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D8CC260F-6334-4CE0-A72D-9B0C3F075CBF}"/>
              </a:ext>
            </a:extLst>
          </p:cNvPr>
          <p:cNvSpPr>
            <a:spLocks noGrp="1"/>
          </p:cNvSpPr>
          <p:nvPr>
            <p:ph idx="1"/>
          </p:nvPr>
        </p:nvSpPr>
        <p:spPr>
          <a:xfrm>
            <a:off x="4889241" y="802432"/>
            <a:ext cx="6802015" cy="5066555"/>
          </a:xfrm>
          <a:solidFill>
            <a:schemeClr val="accent4">
              <a:lumMod val="20000"/>
              <a:lumOff val="80000"/>
            </a:schemeClr>
          </a:solidFill>
          <a:ln w="38100">
            <a:solidFill>
              <a:schemeClr val="accent5">
                <a:lumMod val="75000"/>
              </a:schemeClr>
            </a:solidFill>
          </a:ln>
        </p:spPr>
        <p:txBody>
          <a:bodyPr>
            <a:normAutofit fontScale="77500" lnSpcReduction="20000"/>
          </a:bodyPr>
          <a:lstStyle/>
          <a:p>
            <a:pPr marL="0" indent="0">
              <a:lnSpc>
                <a:spcPct val="110000"/>
              </a:lnSpc>
              <a:buNone/>
            </a:pPr>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b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br>
            <a:r>
              <a:rPr lang="en-US" sz="5200" dirty="0">
                <a:solidFill>
                  <a:schemeClr val="accent1"/>
                </a:solidFill>
                <a:latin typeface="Tahoma" panose="020B0604030504040204" pitchFamily="34" charset="0"/>
                <a:ea typeface="Tahoma" panose="020B0604030504040204" pitchFamily="34" charset="0"/>
                <a:cs typeface="Tahoma" panose="020B0604030504040204" pitchFamily="34" charset="0"/>
              </a:rPr>
              <a:t>♦</a:t>
            </a:r>
            <a:r>
              <a:rPr lang="en-US" sz="2400" dirty="0">
                <a:solidFill>
                  <a:schemeClr val="accent1"/>
                </a:solidFill>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600" b="1" dirty="0">
                <a:latin typeface="Tahoma" panose="020B0604030504040204" pitchFamily="34" charset="0"/>
                <a:ea typeface="Tahoma" panose="020B0604030504040204" pitchFamily="34" charset="0"/>
                <a:cs typeface="Tahoma" panose="020B0604030504040204" pitchFamily="34" charset="0"/>
              </a:rPr>
              <a:t>name, telephone number, email address</a:t>
            </a:r>
            <a:r>
              <a:rPr lang="en-US" sz="2400" dirty="0">
                <a:latin typeface="Tahoma" panose="020B0604030504040204" pitchFamily="34" charset="0"/>
                <a:ea typeface="Tahoma" panose="020B0604030504040204" pitchFamily="34" charset="0"/>
                <a:cs typeface="Tahoma" panose="020B0604030504040204" pitchFamily="34" charset="0"/>
              </a:rPr>
              <a:t>	</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	</a:t>
            </a:r>
            <a:br>
              <a:rPr lang="en-US" sz="2400" dirty="0">
                <a:latin typeface="Tahoma" panose="020B0604030504040204" pitchFamily="34" charset="0"/>
                <a:ea typeface="Tahoma" panose="020B0604030504040204" pitchFamily="34" charset="0"/>
                <a:cs typeface="Tahoma" panose="020B0604030504040204" pitchFamily="34" charset="0"/>
              </a:rPr>
            </a:br>
            <a:r>
              <a:rPr lang="en-US" sz="4700" dirty="0">
                <a:solidFill>
                  <a:schemeClr val="accent1"/>
                </a:solidFill>
                <a:latin typeface="Tahoma" panose="020B0604030504040204" pitchFamily="34" charset="0"/>
                <a:ea typeface="Tahoma" panose="020B0604030504040204" pitchFamily="34" charset="0"/>
                <a:cs typeface="Tahoma" panose="020B0604030504040204" pitchFamily="34" charset="0"/>
              </a:rPr>
              <a:t>♦</a:t>
            </a:r>
            <a:r>
              <a:rPr lang="en-US" sz="4800" dirty="0">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600" b="1" dirty="0">
                <a:latin typeface="Tahoma" panose="020B0604030504040204" pitchFamily="34" charset="0"/>
                <a:ea typeface="Tahoma" panose="020B0604030504040204" pitchFamily="34" charset="0"/>
                <a:cs typeface="Tahoma" panose="020B0604030504040204" pitchFamily="34" charset="0"/>
              </a:rPr>
              <a:t>name, jurisdiction and powers of </a:t>
            </a:r>
            <a:r>
              <a:rPr lang="en-US" sz="2600" b="1">
                <a:latin typeface="Tahoma" panose="020B0604030504040204" pitchFamily="34" charset="0"/>
                <a:ea typeface="Tahoma" panose="020B0604030504040204" pitchFamily="34" charset="0"/>
                <a:cs typeface="Tahoma" panose="020B0604030504040204" pitchFamily="34" charset="0"/>
              </a:rPr>
              <a:t>your 	agency, commission</a:t>
            </a:r>
            <a:r>
              <a:rPr lang="en-US" sz="2600" b="1" dirty="0">
                <a:latin typeface="Tahoma" panose="020B0604030504040204" pitchFamily="34" charset="0"/>
                <a:ea typeface="Tahoma" panose="020B0604030504040204" pitchFamily="34" charset="0"/>
                <a:cs typeface="Tahoma" panose="020B0604030504040204" pitchFamily="34" charset="0"/>
              </a:rPr>
              <a:t>, or office</a:t>
            </a:r>
            <a:r>
              <a:rPr lang="en-US" sz="2400" dirty="0">
                <a:latin typeface="Tahoma" panose="020B0604030504040204" pitchFamily="34" charset="0"/>
                <a:ea typeface="Tahoma" panose="020B0604030504040204" pitchFamily="34" charset="0"/>
                <a:cs typeface="Tahoma" panose="020B0604030504040204" pitchFamily="34" charset="0"/>
              </a:rPr>
              <a:t>	</a:t>
            </a:r>
            <a:br>
              <a:rPr lang="en-US" sz="2400" dirty="0">
                <a:latin typeface="Tahoma" panose="020B0604030504040204" pitchFamily="34" charset="0"/>
                <a:ea typeface="Tahoma" panose="020B0604030504040204" pitchFamily="34" charset="0"/>
                <a:cs typeface="Tahoma" panose="020B0604030504040204" pitchFamily="34" charset="0"/>
              </a:rPr>
            </a:b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lnSpc>
                <a:spcPct val="110000"/>
              </a:lnSpc>
              <a:buNone/>
            </a:pPr>
            <a:r>
              <a:rPr lang="en-US" sz="4700" dirty="0">
                <a:solidFill>
                  <a:schemeClr val="accent1"/>
                </a:solidFill>
                <a:latin typeface="Tahoma" panose="020B0604030504040204" pitchFamily="34" charset="0"/>
                <a:ea typeface="Tahoma" panose="020B0604030504040204" pitchFamily="34" charset="0"/>
                <a:cs typeface="Tahoma" panose="020B0604030504040204" pitchFamily="34" charset="0"/>
              </a:rPr>
              <a:t>♦</a:t>
            </a:r>
            <a:r>
              <a:rPr lang="en-US" sz="4700" dirty="0">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600" b="1" dirty="0">
                <a:latin typeface="Tahoma" panose="020B0604030504040204" pitchFamily="34" charset="0"/>
                <a:ea typeface="Tahoma" panose="020B0604030504040204" pitchFamily="34" charset="0"/>
                <a:cs typeface="Tahoma" panose="020B0604030504040204" pitchFamily="34" charset="0"/>
              </a:rPr>
              <a:t>official position &amp; description of duties</a:t>
            </a:r>
            <a:r>
              <a:rPr lang="en-US" sz="2600" dirty="0">
                <a:latin typeface="Tahoma" panose="020B0604030504040204" pitchFamily="34" charset="0"/>
                <a:ea typeface="Tahoma" panose="020B0604030504040204" pitchFamily="34" charset="0"/>
                <a:cs typeface="Tahoma" panose="020B0604030504040204" pitchFamily="34" charset="0"/>
              </a:rPr>
              <a:t>	</a:t>
            </a:r>
            <a:br>
              <a:rPr lang="en-US" sz="2600" dirty="0">
                <a:latin typeface="Tahoma" panose="020B0604030504040204" pitchFamily="34" charset="0"/>
                <a:ea typeface="Tahoma" panose="020B0604030504040204" pitchFamily="34" charset="0"/>
                <a:cs typeface="Tahoma" panose="020B0604030504040204" pitchFamily="34" charset="0"/>
              </a:rPr>
            </a:br>
            <a:br>
              <a:rPr lang="en-US" sz="2400" dirty="0">
                <a:latin typeface="Tahoma" panose="020B0604030504040204" pitchFamily="34" charset="0"/>
                <a:ea typeface="Tahoma" panose="020B0604030504040204" pitchFamily="34" charset="0"/>
                <a:cs typeface="Tahoma" panose="020B0604030504040204" pitchFamily="34" charset="0"/>
              </a:rPr>
            </a:br>
            <a:r>
              <a:rPr lang="en-US" sz="4700" dirty="0">
                <a:solidFill>
                  <a:schemeClr val="accent1"/>
                </a:solidFill>
                <a:latin typeface="Tahoma" panose="020B0604030504040204" pitchFamily="34" charset="0"/>
                <a:ea typeface="Tahoma" panose="020B0604030504040204" pitchFamily="34" charset="0"/>
                <a:cs typeface="Tahoma" panose="020B0604030504040204" pitchFamily="34" charset="0"/>
              </a:rPr>
              <a:t>♦</a:t>
            </a:r>
            <a:r>
              <a:rPr lang="en-US" sz="4300" dirty="0">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600" b="1" dirty="0">
                <a:latin typeface="Tahoma" panose="020B0604030504040204" pitchFamily="34" charset="0"/>
                <a:ea typeface="Tahoma" panose="020B0604030504040204" pitchFamily="34" charset="0"/>
                <a:cs typeface="Tahoma" panose="020B0604030504040204" pitchFamily="34" charset="0"/>
              </a:rPr>
              <a:t>nature of the potential conflict</a:t>
            </a:r>
            <a:r>
              <a:rPr lang="en-US" sz="2400" dirty="0">
                <a:latin typeface="Tahoma" panose="020B0604030504040204" pitchFamily="34" charset="0"/>
                <a:ea typeface="Tahoma" panose="020B0604030504040204" pitchFamily="34" charset="0"/>
                <a:cs typeface="Tahoma" panose="020B0604030504040204" pitchFamily="34" charset="0"/>
              </a:rPr>
              <a:t>	</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	</a:t>
            </a:r>
            <a:br>
              <a:rPr lang="en-US" sz="2400" dirty="0">
                <a:latin typeface="Tahoma" panose="020B0604030504040204" pitchFamily="34" charset="0"/>
                <a:ea typeface="Tahoma" panose="020B0604030504040204" pitchFamily="34" charset="0"/>
                <a:cs typeface="Tahoma" panose="020B0604030504040204" pitchFamily="34" charset="0"/>
              </a:rPr>
            </a:br>
            <a:r>
              <a:rPr lang="en-US" sz="4700" dirty="0">
                <a:solidFill>
                  <a:schemeClr val="accent1"/>
                </a:solidFill>
                <a:latin typeface="Tahoma" panose="020B0604030504040204" pitchFamily="34" charset="0"/>
                <a:ea typeface="Tahoma" panose="020B0604030504040204" pitchFamily="34" charset="0"/>
                <a:cs typeface="Tahoma" panose="020B0604030504040204" pitchFamily="34" charset="0"/>
              </a:rPr>
              <a:t>♦</a:t>
            </a:r>
            <a:r>
              <a:rPr lang="en-US" sz="4700" dirty="0">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600" b="1" dirty="0">
                <a:latin typeface="Tahoma" panose="020B0604030504040204" pitchFamily="34" charset="0"/>
                <a:ea typeface="Tahoma" panose="020B0604030504040204" pitchFamily="34" charset="0"/>
                <a:cs typeface="Tahoma" panose="020B0604030504040204" pitchFamily="34" charset="0"/>
              </a:rPr>
              <a:t>summary of relevant facts </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	</a:t>
            </a:r>
            <a:br>
              <a:rPr lang="en-US" sz="2400" dirty="0">
                <a:latin typeface="Tahoma" panose="020B0604030504040204" pitchFamily="34" charset="0"/>
                <a:ea typeface="Tahoma" panose="020B0604030504040204" pitchFamily="34" charset="0"/>
                <a:cs typeface="Tahoma" panose="020B0604030504040204" pitchFamily="34" charset="0"/>
              </a:rPr>
            </a:br>
            <a:endParaRPr lang="en-US" sz="2600" b="1"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Text Placeholder 3">
            <a:extLst>
              <a:ext uri="{FF2B5EF4-FFF2-40B4-BE49-F238E27FC236}">
                <a16:creationId xmlns:a16="http://schemas.microsoft.com/office/drawing/2014/main" id="{7068CAE9-C87D-4716-BA62-24837AD13DB5}"/>
              </a:ext>
            </a:extLst>
          </p:cNvPr>
          <p:cNvSpPr>
            <a:spLocks noGrp="1"/>
          </p:cNvSpPr>
          <p:nvPr>
            <p:ph type="body" sz="half" idx="2"/>
          </p:nvPr>
        </p:nvSpPr>
        <p:spPr>
          <a:xfrm>
            <a:off x="741817" y="2034073"/>
            <a:ext cx="4114767" cy="3834914"/>
          </a:xfrm>
          <a:solidFill>
            <a:schemeClr val="tx1">
              <a:lumMod val="65000"/>
              <a:lumOff val="35000"/>
            </a:schemeClr>
          </a:solidFill>
          <a:ln w="38100">
            <a:solidFill>
              <a:schemeClr val="accent4"/>
            </a:solidFill>
          </a:ln>
        </p:spPr>
        <p:txBody>
          <a:bodyPr>
            <a:normAutofit lnSpcReduction="10000"/>
          </a:bodyPr>
          <a:lstStyle/>
          <a:p>
            <a:pPr algn="ctr">
              <a:lnSpc>
                <a:spcPct val="150000"/>
              </a:lnSpc>
            </a:pP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Mail, hand-deliver, or email to the Ethics Commission a letter containing your signature and the following information:</a:t>
            </a:r>
          </a:p>
          <a:p>
            <a:endParaRPr lang="en-US" dirty="0"/>
          </a:p>
        </p:txBody>
      </p:sp>
      <p:pic>
        <p:nvPicPr>
          <p:cNvPr id="7" name="Recorded Sound">
            <a:hlinkClick r:id="" action="ppaction://media"/>
            <a:extLst>
              <a:ext uri="{FF2B5EF4-FFF2-40B4-BE49-F238E27FC236}">
                <a16:creationId xmlns:a16="http://schemas.microsoft.com/office/drawing/2014/main" id="{82976FE4-1FFB-F529-3C7B-E350C8B6A1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90028354"/>
      </p:ext>
    </p:extLst>
  </p:cSld>
  <p:clrMapOvr>
    <a:masterClrMapping/>
  </p:clrMapOvr>
  <mc:AlternateContent xmlns:mc="http://schemas.openxmlformats.org/markup-compatibility/2006" xmlns:p14="http://schemas.microsoft.com/office/powerpoint/2010/main">
    <mc:Choice Requires="p14">
      <p:transition spd="slow" p14:dur="2000" advTm="50908"/>
    </mc:Choice>
    <mc:Fallback xmlns="">
      <p:transition spd="slow" advTm="50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40C6A03-A965-473C-ADDE-B0F1C5C5C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96A5190-1712-E4BD-0781-9DFFBFB68C89}"/>
              </a:ext>
            </a:extLst>
          </p:cNvPr>
          <p:cNvSpPr>
            <a:spLocks noGrp="1"/>
          </p:cNvSpPr>
          <p:nvPr>
            <p:ph type="title"/>
          </p:nvPr>
        </p:nvSpPr>
        <p:spPr>
          <a:xfrm>
            <a:off x="175846" y="1598246"/>
            <a:ext cx="5175869" cy="4783504"/>
          </a:xfrm>
        </p:spPr>
        <p:txBody>
          <a:bodyPr vert="horz" lIns="91440" tIns="45720" rIns="91440" bIns="45720" rtlCol="0" anchor="t">
            <a:norm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What Happens After I Submit </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My Request?</a:t>
            </a:r>
          </a:p>
        </p:txBody>
      </p:sp>
      <p:sp>
        <p:nvSpPr>
          <p:cNvPr id="15" name="!!plus graphic">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cxnSp>
        <p:nvCxnSpPr>
          <p:cNvPr id="17" name="!!Straight Connector">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98246"/>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6" name="Picture Placeholder 5" descr="A picture containing text, clipart&#10;&#10;AI-generated content may be incorrect.">
            <a:extLst>
              <a:ext uri="{FF2B5EF4-FFF2-40B4-BE49-F238E27FC236}">
                <a16:creationId xmlns:a16="http://schemas.microsoft.com/office/drawing/2014/main" id="{4829423C-162D-7708-DCA0-AE1125DBD28B}"/>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20355" r="14439" b="-1"/>
          <a:stretch>
            <a:fillRect/>
          </a:stretch>
        </p:blipFill>
        <p:spPr>
          <a:xfrm>
            <a:off x="5986926" y="1598246"/>
            <a:ext cx="5569864" cy="4783504"/>
          </a:xfrm>
          <a:prstGeom prst="rect">
            <a:avLst/>
          </a:prstGeom>
        </p:spPr>
      </p:pic>
      <p:sp>
        <p:nvSpPr>
          <p:cNvPr id="19" name="!!circle graphic">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
        <p:nvSpPr>
          <p:cNvPr id="20" name="Text Placeholder 3">
            <a:extLst>
              <a:ext uri="{FF2B5EF4-FFF2-40B4-BE49-F238E27FC236}">
                <a16:creationId xmlns:a16="http://schemas.microsoft.com/office/drawing/2014/main" id="{D8A7CE05-0C01-E66F-88A0-1ED3A5AB4F48}"/>
              </a:ext>
            </a:extLst>
          </p:cNvPr>
          <p:cNvSpPr>
            <a:spLocks noGrp="1"/>
          </p:cNvSpPr>
          <p:nvPr>
            <p:ph type="body" sz="half" idx="2"/>
          </p:nvPr>
        </p:nvSpPr>
        <p:spPr>
          <a:xfrm>
            <a:off x="735879" y="2576145"/>
            <a:ext cx="4328490" cy="3490269"/>
          </a:xfrm>
        </p:spPr>
        <p:txBody>
          <a:bodyPr>
            <a:normAutofit lnSpcReduction="10000"/>
          </a:bodyPr>
          <a:lstStyle/>
          <a:p>
            <a:pPr>
              <a:lnSpc>
                <a:spcPct val="150000"/>
              </a:lnSpc>
            </a:pPr>
            <a:r>
              <a:rPr lang="en-US" sz="2000" dirty="0">
                <a:solidFill>
                  <a:schemeClr val="accent6"/>
                </a:solidFill>
                <a:latin typeface="Tahoma" panose="020B0604030504040204" pitchFamily="34" charset="0"/>
                <a:ea typeface="Tahoma" panose="020B0604030504040204" pitchFamily="34" charset="0"/>
                <a:cs typeface="Tahoma" panose="020B0604030504040204" pitchFamily="34" charset="0"/>
              </a:rPr>
              <a:t>■ </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draft recommendation 	prepared by a staff attorney</a:t>
            </a:r>
          </a:p>
          <a:p>
            <a:pPr>
              <a:lnSpc>
                <a:spcPct val="150000"/>
              </a:lnSpc>
            </a:pPr>
            <a:r>
              <a:rPr lang="en-US" sz="2000" dirty="0">
                <a:solidFill>
                  <a:schemeClr val="accent6"/>
                </a:solidFill>
                <a:latin typeface="Tahoma" panose="020B0604030504040204" pitchFamily="34" charset="0"/>
                <a:ea typeface="Tahoma" panose="020B0604030504040204" pitchFamily="34" charset="0"/>
                <a:cs typeface="Tahoma" panose="020B0604030504040204" pitchFamily="34" charset="0"/>
              </a:rPr>
              <a:t>■</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approval requires affirmative 	vote by majority of Ethics 	Commissioners</a:t>
            </a:r>
          </a:p>
          <a:p>
            <a:pPr>
              <a:lnSpc>
                <a:spcPct val="150000"/>
              </a:lnSpc>
            </a:pPr>
            <a:r>
              <a:rPr lang="en-US" sz="2000" dirty="0">
                <a:solidFill>
                  <a:schemeClr val="accent6"/>
                </a:solidFill>
                <a:latin typeface="Tahoma" panose="020B0604030504040204" pitchFamily="34" charset="0"/>
                <a:ea typeface="Tahoma" panose="020B0604030504040204" pitchFamily="34" charset="0"/>
                <a:cs typeface="Tahoma" panose="020B0604030504040204" pitchFamily="34" charset="0"/>
              </a:rPr>
              <a:t>■</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strongly encouraged to 	attend</a:t>
            </a:r>
          </a:p>
          <a:p>
            <a:endParaRPr lang="en-US" dirty="0"/>
          </a:p>
        </p:txBody>
      </p:sp>
      <p:pic>
        <p:nvPicPr>
          <p:cNvPr id="3" name="Recorded Sound">
            <a:hlinkClick r:id="" action="ppaction://media"/>
            <a:extLst>
              <a:ext uri="{FF2B5EF4-FFF2-40B4-BE49-F238E27FC236}">
                <a16:creationId xmlns:a16="http://schemas.microsoft.com/office/drawing/2014/main" id="{5CB2F588-3EC1-1255-90D5-4A93895328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45909075"/>
      </p:ext>
    </p:extLst>
  </p:cSld>
  <p:clrMapOvr>
    <a:masterClrMapping/>
  </p:clrMapOvr>
  <mc:AlternateContent xmlns:mc="http://schemas.openxmlformats.org/markup-compatibility/2006" xmlns:p14="http://schemas.microsoft.com/office/powerpoint/2010/main">
    <mc:Choice Requires="p14">
      <p:transition spd="slow" p14:dur="2000" advTm="10482"/>
    </mc:Choice>
    <mc:Fallback xmlns="">
      <p:transition spd="slow" advTm="10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14A6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A2B8056A-7185-4CA9-BB2D-976473C3E923}"/>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sz="4400" b="1">
                <a:solidFill>
                  <a:srgbClr val="FFFFFF"/>
                </a:solidFill>
              </a:rPr>
              <a:t>Who is required to file a 	</a:t>
            </a:r>
            <a:br>
              <a:rPr lang="en-US" sz="4400" b="1">
                <a:solidFill>
                  <a:srgbClr val="FFFFFF"/>
                </a:solidFill>
              </a:rPr>
            </a:br>
            <a:r>
              <a:rPr lang="en-US" sz="4400" b="1">
                <a:solidFill>
                  <a:srgbClr val="FFFFFF"/>
                </a:solidFill>
              </a:rPr>
              <a:t>Yearly Financial Statement?</a:t>
            </a:r>
          </a:p>
        </p:txBody>
      </p:sp>
      <p:pic>
        <p:nvPicPr>
          <p:cNvPr id="7" name="Picture Placeholder 6" descr="A close up of a calculator&#10;&#10;Description automatically generated">
            <a:extLst>
              <a:ext uri="{FF2B5EF4-FFF2-40B4-BE49-F238E27FC236}">
                <a16:creationId xmlns:a16="http://schemas.microsoft.com/office/drawing/2014/main" id="{D2A7E46F-4EDF-4265-9A90-D076DDE14F1C}"/>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l="3106" r="1237" b="1"/>
          <a:stretch/>
        </p:blipFill>
        <p:spPr>
          <a:xfrm>
            <a:off x="327547" y="2454903"/>
            <a:ext cx="7058306" cy="4080254"/>
          </a:xfrm>
          <a:prstGeom prst="rect">
            <a:avLst/>
          </a:prstGeom>
        </p:spPr>
      </p:pic>
      <p:sp>
        <p:nvSpPr>
          <p:cNvPr id="33" name="Rectangle 3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B8A6F63B-F3A2-4D7E-AC95-A72F5C723C87}"/>
              </a:ext>
            </a:extLst>
          </p:cNvPr>
          <p:cNvSpPr>
            <a:spLocks noGrp="1"/>
          </p:cNvSpPr>
          <p:nvPr>
            <p:ph type="body" sz="half" idx="2"/>
          </p:nvPr>
        </p:nvSpPr>
        <p:spPr>
          <a:xfrm>
            <a:off x="7717536" y="491260"/>
            <a:ext cx="3950207" cy="5854676"/>
          </a:xfrm>
        </p:spPr>
        <p:txBody>
          <a:bodyPr vert="horz" lIns="91440" tIns="45720" rIns="91440" bIns="45720" rtlCol="0" anchor="ctr">
            <a:noAutofit/>
          </a:bodyPr>
          <a:lstStyle/>
          <a:p>
            <a:pPr>
              <a:lnSpc>
                <a:spcPct val="100000"/>
              </a:lnSpc>
            </a:pP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All</a:t>
            </a:r>
            <a:r>
              <a:rPr lang="en-US" sz="24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state elected officials</a:t>
            </a:r>
          </a:p>
          <a:p>
            <a:pPr>
              <a:lnSpc>
                <a:spcPct val="100000"/>
              </a:lnSpc>
            </a:pP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 </a:t>
            </a:r>
          </a:p>
          <a:p>
            <a:pPr>
              <a:lnSpc>
                <a:spcPct val="100000"/>
              </a:lnSpc>
            </a:pP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All state appointed officials</a:t>
            </a:r>
          </a:p>
          <a:p>
            <a:pPr>
              <a:lnSpc>
                <a:spcPct val="100000"/>
              </a:lnSpc>
            </a:pP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 All state employees who hold a major decision-making position in a state agency</a:t>
            </a:r>
          </a:p>
          <a:p>
            <a:pPr>
              <a:lnSpc>
                <a:spcPct val="100000"/>
              </a:lnSpc>
            </a:pP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a:t>
            </a:r>
          </a:p>
          <a:p>
            <a:pPr>
              <a:lnSpc>
                <a:spcPct val="100000"/>
              </a:lnSpc>
            </a:pP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All municipal elected officials</a:t>
            </a:r>
          </a:p>
          <a:p>
            <a:pPr>
              <a:lnSpc>
                <a:spcPct val="100000"/>
              </a:lnSpc>
            </a:pP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a:t>
            </a:r>
          </a:p>
          <a:p>
            <a:pPr>
              <a:lnSpc>
                <a:spcPct val="100000"/>
              </a:lnSpc>
            </a:pP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Certain municipal appointed officials</a:t>
            </a:r>
          </a:p>
        </p:txBody>
      </p:sp>
      <p:pic>
        <p:nvPicPr>
          <p:cNvPr id="2" name="Recorded Sound">
            <a:hlinkClick r:id="" action="ppaction://media"/>
            <a:extLst>
              <a:ext uri="{FF2B5EF4-FFF2-40B4-BE49-F238E27FC236}">
                <a16:creationId xmlns:a16="http://schemas.microsoft.com/office/drawing/2014/main" id="{5AA2CED5-83D9-EED6-0204-0807BDC6AE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19296759"/>
      </p:ext>
    </p:extLst>
  </p:cSld>
  <p:clrMapOvr>
    <a:masterClrMapping/>
  </p:clrMapOvr>
  <mc:AlternateContent xmlns:mc="http://schemas.openxmlformats.org/markup-compatibility/2006" xmlns:p14="http://schemas.microsoft.com/office/powerpoint/2010/main">
    <mc:Choice Requires="p14">
      <p:transition spd="slow" p14:dur="2000" advTm="43384"/>
    </mc:Choice>
    <mc:Fallback xmlns="">
      <p:transition spd="slow" advTm="43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C5621C5B-4FF0-4496-B24C-34B5B92F205C}"/>
              </a:ext>
            </a:extLst>
          </p:cNvPr>
          <p:cNvSpPr>
            <a:spLocks noGrp="1"/>
          </p:cNvSpPr>
          <p:nvPr>
            <p:ph type="title"/>
          </p:nvPr>
        </p:nvSpPr>
        <p:spPr>
          <a:xfrm>
            <a:off x="640079" y="2053641"/>
            <a:ext cx="3669161" cy="2760098"/>
          </a:xfrm>
        </p:spPr>
        <p:txBody>
          <a:bodyPr>
            <a:normAutofit/>
          </a:bodyPr>
          <a:lstStyle/>
          <a:p>
            <a:r>
              <a:rPr lang="en-US" dirty="0">
                <a:solidFill>
                  <a:srgbClr val="FFFFFF"/>
                </a:solidFill>
              </a:rPr>
              <a:t>The Purpose of Financial Disclosure</a:t>
            </a:r>
          </a:p>
        </p:txBody>
      </p:sp>
      <p:sp>
        <p:nvSpPr>
          <p:cNvPr id="16" name="Content Placeholder 5">
            <a:extLst>
              <a:ext uri="{FF2B5EF4-FFF2-40B4-BE49-F238E27FC236}">
                <a16:creationId xmlns:a16="http://schemas.microsoft.com/office/drawing/2014/main" id="{4B1B91E9-68BA-4CF5-9D2C-5697C5C3A076}"/>
              </a:ext>
            </a:extLst>
          </p:cNvPr>
          <p:cNvSpPr>
            <a:spLocks noGrp="1"/>
          </p:cNvSpPr>
          <p:nvPr>
            <p:ph idx="1"/>
          </p:nvPr>
        </p:nvSpPr>
        <p:spPr>
          <a:xfrm>
            <a:off x="5570376" y="801866"/>
            <a:ext cx="5826282" cy="5230634"/>
          </a:xfrm>
          <a:solidFill>
            <a:schemeClr val="bg2"/>
          </a:solidFill>
          <a:ln w="57150">
            <a:solidFill>
              <a:schemeClr val="tx1"/>
            </a:solidFill>
          </a:ln>
        </p:spPr>
        <p:txBody>
          <a:bodyPr anchor="ctr">
            <a:normAutofit/>
          </a:bodyPr>
          <a:lstStyle/>
          <a:p>
            <a:pPr marL="0" indent="0">
              <a:lnSpc>
                <a:spcPct val="150000"/>
              </a:lnSpc>
              <a:buNone/>
            </a:pP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	</a:t>
            </a:r>
            <a:b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2000" dirty="0">
                <a:solidFill>
                  <a:schemeClr val="accent1"/>
                </a:solidFill>
                <a:latin typeface="Bookman Old Style" panose="02050604050505020204" pitchFamily="18" charset="0"/>
                <a:ea typeface="Tahoma" panose="020B0604030504040204" pitchFamily="34" charset="0"/>
                <a:cs typeface="Tahoma" panose="020B0604030504040204" pitchFamily="34" charset="0"/>
              </a:rPr>
              <a:t>►</a:t>
            </a: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Help ensure that people who are acting in the public interest do not use their public positions to further their private financial interests</a:t>
            </a:r>
          </a:p>
          <a:p>
            <a:pPr marL="0" indent="0">
              <a:lnSpc>
                <a:spcPct val="150000"/>
              </a:lnSpc>
              <a:buNone/>
            </a:pPr>
            <a:r>
              <a:rPr lang="en-US" sz="2000" dirty="0">
                <a:solidFill>
                  <a:schemeClr val="accent1"/>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 Help identify any conflicts between an official’s financial interests and their public office</a:t>
            </a:r>
          </a:p>
          <a:p>
            <a:pPr marL="0" indent="0">
              <a:lnSpc>
                <a:spcPct val="150000"/>
              </a:lnSpc>
              <a:buNone/>
            </a:pPr>
            <a:r>
              <a:rPr lang="en-US" sz="2000" dirty="0">
                <a:solidFill>
                  <a:schemeClr val="accent1"/>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 Increase overall transparency in government appointments and decision-making</a:t>
            </a:r>
          </a:p>
          <a:p>
            <a:pPr marL="0" indent="0">
              <a:lnSpc>
                <a:spcPct val="150000"/>
              </a:lnSpc>
              <a:buNone/>
            </a:pPr>
            <a:r>
              <a:rPr lang="en-US" sz="2000" dirty="0">
                <a:solidFill>
                  <a:schemeClr val="accent1"/>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 Help further the public’s confidence in government</a:t>
            </a:r>
          </a:p>
          <a:p>
            <a:pPr marL="0" indent="0">
              <a:buNone/>
            </a:pPr>
            <a:endParaRPr lang="en-US" sz="2400" dirty="0">
              <a:solidFill>
                <a:srgbClr val="000000"/>
              </a:solidFill>
            </a:endParaRPr>
          </a:p>
        </p:txBody>
      </p:sp>
      <p:pic>
        <p:nvPicPr>
          <p:cNvPr id="2" name="Recorded Sound">
            <a:hlinkClick r:id="" action="ppaction://media"/>
            <a:extLst>
              <a:ext uri="{FF2B5EF4-FFF2-40B4-BE49-F238E27FC236}">
                <a16:creationId xmlns:a16="http://schemas.microsoft.com/office/drawing/2014/main" id="{73DB29E2-2176-9499-A299-E147FC0EE2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87434400"/>
      </p:ext>
    </p:extLst>
  </p:cSld>
  <p:clrMapOvr>
    <a:masterClrMapping/>
  </p:clrMapOvr>
  <mc:AlternateContent xmlns:mc="http://schemas.openxmlformats.org/markup-compatibility/2006" xmlns:p14="http://schemas.microsoft.com/office/powerpoint/2010/main">
    <mc:Choice Requires="p14">
      <p:transition spd="slow" p14:dur="2000" advTm="33725"/>
    </mc:Choice>
    <mc:Fallback xmlns="">
      <p:transition spd="slow" advTm="33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24DACD8C-663F-4FA8-B38F-CC5CD1D62329}"/>
              </a:ext>
            </a:extLst>
          </p:cNvPr>
          <p:cNvSpPr>
            <a:spLocks noGrp="1"/>
          </p:cNvSpPr>
          <p:nvPr>
            <p:ph type="title"/>
          </p:nvPr>
        </p:nvSpPr>
        <p:spPr>
          <a:xfrm>
            <a:off x="838200" y="585216"/>
            <a:ext cx="10515600" cy="1325563"/>
          </a:xfrm>
        </p:spPr>
        <p:txBody>
          <a:bodyPr vert="horz" lIns="91440" tIns="45720" rIns="91440" bIns="45720" rtlCol="0" anchor="ctr">
            <a:normAutofit/>
          </a:bodyPr>
          <a:lstStyle/>
          <a:p>
            <a:pPr algn="ctr"/>
            <a:r>
              <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rPr>
              <a:t>Ethics based on CONSEQUENCES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2" descr="Image result for ends justify means">
            <a:hlinkClick r:id="rId4"/>
            <a:extLst>
              <a:ext uri="{FF2B5EF4-FFF2-40B4-BE49-F238E27FC236}">
                <a16:creationId xmlns:a16="http://schemas.microsoft.com/office/drawing/2014/main" id="{5F93388F-B7C4-4611-9A0E-AF710BC49760}"/>
              </a:ext>
            </a:extLst>
          </p:cNvPr>
          <p:cNvPicPr>
            <a:picLocks noGrp="1" noChangeAspect="1" noChangeArrowheads="1"/>
          </p:cNvPicPr>
          <p:nvPr>
            <p:ph type="pic" idx="1"/>
          </p:nvPr>
        </p:nvPicPr>
        <p:blipFill rotWithShape="1">
          <a:blip r:embed="rId5">
            <a:extLst>
              <a:ext uri="{28A0092B-C50C-407E-A947-70E740481C1C}">
                <a14:useLocalDpi xmlns:a14="http://schemas.microsoft.com/office/drawing/2010/main" val="0"/>
              </a:ext>
            </a:extLst>
          </a:blip>
          <a:srcRect t="2547" r="3" b="10181"/>
          <a:stretch/>
        </p:blipFill>
        <p:spPr bwMode="auto">
          <a:xfrm>
            <a:off x="841248" y="2516777"/>
            <a:ext cx="6236208" cy="366018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8894DEB9-2A2D-4A38-A542-4D0893C330B4}"/>
              </a:ext>
            </a:extLst>
          </p:cNvPr>
          <p:cNvSpPr>
            <a:spLocks noGrp="1"/>
          </p:cNvSpPr>
          <p:nvPr>
            <p:ph type="body" sz="half" idx="2"/>
          </p:nvPr>
        </p:nvSpPr>
        <p:spPr>
          <a:xfrm>
            <a:off x="7223759" y="2516777"/>
            <a:ext cx="4425695" cy="3660185"/>
          </a:xfrm>
        </p:spPr>
        <p:txBody>
          <a:bodyPr vert="horz" lIns="91440" tIns="45720" rIns="91440" bIns="45720" rtlCol="0" anchor="ctr">
            <a:normAutofit/>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Ethical or unethical conduct </a:t>
            </a:r>
          </a:p>
          <a:p>
            <a:r>
              <a:rPr lang="en-US" sz="2400" dirty="0">
                <a:latin typeface="Tahoma" panose="020B0604030504040204" pitchFamily="34" charset="0"/>
                <a:ea typeface="Tahoma" panose="020B0604030504040204" pitchFamily="34" charset="0"/>
                <a:cs typeface="Tahoma" panose="020B0604030504040204" pitchFamily="34" charset="0"/>
              </a:rPr>
              <a:t>is determined by examining </a:t>
            </a:r>
          </a:p>
          <a:p>
            <a:r>
              <a:rPr lang="en-US" sz="2400" dirty="0">
                <a:latin typeface="Tahoma" panose="020B0604030504040204" pitchFamily="34" charset="0"/>
                <a:ea typeface="Tahoma" panose="020B0604030504040204" pitchFamily="34" charset="0"/>
                <a:cs typeface="Tahoma" panose="020B0604030504040204" pitchFamily="34" charset="0"/>
              </a:rPr>
              <a:t>the outcome.  Ethical conduct </a:t>
            </a:r>
          </a:p>
          <a:p>
            <a:r>
              <a:rPr lang="en-US" sz="2400" dirty="0">
                <a:latin typeface="Tahoma" panose="020B0604030504040204" pitchFamily="34" charset="0"/>
                <a:ea typeface="Tahoma" panose="020B0604030504040204" pitchFamily="34" charset="0"/>
                <a:cs typeface="Tahoma" panose="020B0604030504040204" pitchFamily="34" charset="0"/>
              </a:rPr>
              <a:t>is behavior that produces</a:t>
            </a:r>
          </a:p>
          <a:p>
            <a:r>
              <a:rPr lang="en-US" sz="2400" dirty="0">
                <a:latin typeface="Tahoma" panose="020B0604030504040204" pitchFamily="34" charset="0"/>
                <a:ea typeface="Tahoma" panose="020B0604030504040204" pitchFamily="34" charset="0"/>
                <a:cs typeface="Tahoma" panose="020B0604030504040204" pitchFamily="34" charset="0"/>
              </a:rPr>
              <a:t>more positive results than </a:t>
            </a:r>
          </a:p>
          <a:p>
            <a:r>
              <a:rPr lang="en-US" sz="2400" dirty="0">
                <a:latin typeface="Tahoma" panose="020B0604030504040204" pitchFamily="34" charset="0"/>
                <a:ea typeface="Tahoma" panose="020B0604030504040204" pitchFamily="34" charset="0"/>
                <a:cs typeface="Tahoma" panose="020B0604030504040204" pitchFamily="34" charset="0"/>
              </a:rPr>
              <a:t>negative results, in quantity </a:t>
            </a:r>
          </a:p>
          <a:p>
            <a:r>
              <a:rPr lang="en-US" sz="2400" dirty="0">
                <a:latin typeface="Tahoma" panose="020B0604030504040204" pitchFamily="34" charset="0"/>
                <a:ea typeface="Tahoma" panose="020B0604030504040204" pitchFamily="34" charset="0"/>
                <a:cs typeface="Tahoma" panose="020B0604030504040204" pitchFamily="34" charset="0"/>
              </a:rPr>
              <a:t>and quality.</a:t>
            </a:r>
          </a:p>
          <a:p>
            <a:endParaRPr lang="en-US" sz="2200" dirty="0"/>
          </a:p>
        </p:txBody>
      </p:sp>
      <p:pic>
        <p:nvPicPr>
          <p:cNvPr id="2" name="Recorded Sound">
            <a:hlinkClick r:id="" action="ppaction://media"/>
            <a:extLst>
              <a:ext uri="{FF2B5EF4-FFF2-40B4-BE49-F238E27FC236}">
                <a16:creationId xmlns:a16="http://schemas.microsoft.com/office/drawing/2014/main" id="{0AAB0A3F-DFBF-1C48-2064-6068A7AC7D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57092989"/>
      </p:ext>
    </p:extLst>
  </p:cSld>
  <p:clrMapOvr>
    <a:masterClrMapping/>
  </p:clrMapOvr>
  <mc:AlternateContent xmlns:mc="http://schemas.openxmlformats.org/markup-compatibility/2006" xmlns:p14="http://schemas.microsoft.com/office/powerpoint/2010/main">
    <mc:Choice Requires="p14">
      <p:transition spd="slow" p14:dur="2000" advTm="25621"/>
    </mc:Choice>
    <mc:Fallback xmlns="">
      <p:transition spd="slow" advTm="25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2"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4"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A68E5501-C204-4D71-8BB4-F3E2BF4D6BA6}"/>
              </a:ext>
            </a:extLst>
          </p:cNvPr>
          <p:cNvSpPr>
            <a:spLocks noGrp="1"/>
          </p:cNvSpPr>
          <p:nvPr>
            <p:ph type="title"/>
          </p:nvPr>
        </p:nvSpPr>
        <p:spPr>
          <a:xfrm>
            <a:off x="7835104" y="1125108"/>
            <a:ext cx="3220127" cy="1870900"/>
          </a:xfrm>
          <a:solidFill>
            <a:schemeClr val="accent6">
              <a:lumMod val="20000"/>
              <a:lumOff val="80000"/>
            </a:schemeClr>
          </a:solidFill>
        </p:spPr>
        <p:txBody>
          <a:bodyPr vert="horz" lIns="91440" tIns="45720" rIns="91440" bIns="45720" rtlCol="0" anchor="b">
            <a:noAutofit/>
          </a:bodyPr>
          <a:lstStyle/>
          <a:p>
            <a:pPr>
              <a:lnSpc>
                <a:spcPct val="100000"/>
              </a:lnSpc>
            </a:pPr>
            <a:r>
              <a:rPr lang="en-US" sz="2400" b="1" dirty="0">
                <a:latin typeface="Tahoma" panose="020B0604030504040204" pitchFamily="34" charset="0"/>
                <a:ea typeface="Tahoma" panose="020B0604030504040204" pitchFamily="34" charset="0"/>
                <a:cs typeface="Tahoma" panose="020B0604030504040204" pitchFamily="34" charset="0"/>
              </a:rPr>
              <a:t>When Must The Yearly Financial Statement Be Filed?</a:t>
            </a:r>
            <a:br>
              <a:rPr lang="en-US" sz="2400" b="1" dirty="0">
                <a:latin typeface="Tahoma" panose="020B0604030504040204" pitchFamily="34" charset="0"/>
                <a:ea typeface="Tahoma" panose="020B0604030504040204" pitchFamily="34" charset="0"/>
                <a:cs typeface="Tahoma" panose="020B0604030504040204" pitchFamily="34" charset="0"/>
              </a:rPr>
            </a:b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Placeholder 6" descr="A picture containing outdoor, bird, photo, small&#10;&#10;Description automatically generated">
            <a:extLst>
              <a:ext uri="{FF2B5EF4-FFF2-40B4-BE49-F238E27FC236}">
                <a16:creationId xmlns:a16="http://schemas.microsoft.com/office/drawing/2014/main" id="{536761C8-7A59-4588-9877-3795427F7087}"/>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l="9775" r="9777" b="2"/>
          <a:stretch/>
        </p:blipFill>
        <p:spPr>
          <a:xfrm>
            <a:off x="804101" y="804101"/>
            <a:ext cx="6730556" cy="5249798"/>
          </a:xfrm>
          <a:prstGeom prst="rect">
            <a:avLst/>
          </a:prstGeom>
        </p:spPr>
      </p:pic>
      <p:sp>
        <p:nvSpPr>
          <p:cNvPr id="4" name="Text Placeholder 3">
            <a:extLst>
              <a:ext uri="{FF2B5EF4-FFF2-40B4-BE49-F238E27FC236}">
                <a16:creationId xmlns:a16="http://schemas.microsoft.com/office/drawing/2014/main" id="{BEEB0904-CB8B-4F03-A06F-452D0417150E}"/>
              </a:ext>
            </a:extLst>
          </p:cNvPr>
          <p:cNvSpPr>
            <a:spLocks noGrp="1"/>
          </p:cNvSpPr>
          <p:nvPr>
            <p:ph type="body" sz="half" idx="2"/>
          </p:nvPr>
        </p:nvSpPr>
        <p:spPr>
          <a:xfrm>
            <a:off x="7835105" y="3072208"/>
            <a:ext cx="3264916" cy="2660684"/>
          </a:xfrm>
          <a:solidFill>
            <a:schemeClr val="bg1"/>
          </a:solidFill>
        </p:spPr>
        <p:txBody>
          <a:bodyPr vert="horz" lIns="91440" tIns="45720" rIns="91440" bIns="45720" rtlCol="0" anchor="t">
            <a:normAutofit fontScale="77500" lnSpcReduction="20000"/>
          </a:bodyPr>
          <a:lstStyle/>
          <a:p>
            <a:pPr>
              <a:lnSpc>
                <a:spcPct val="160000"/>
              </a:lnSpc>
            </a:pPr>
            <a:r>
              <a:rPr lang="en-US" sz="2600" dirty="0">
                <a:latin typeface="Tahoma" panose="020B0604030504040204" pitchFamily="34" charset="0"/>
                <a:ea typeface="Tahoma" panose="020B0604030504040204" pitchFamily="34" charset="0"/>
                <a:cs typeface="Tahoma" panose="020B0604030504040204" pitchFamily="34" charset="0"/>
              </a:rPr>
              <a:t>The Code of Ethics requires that the Yearly Financial Statement be filed with the Ethics Commission </a:t>
            </a:r>
            <a:r>
              <a:rPr lang="en-US" sz="2600" b="1" u="sng" dirty="0">
                <a:latin typeface="Tahoma" panose="020B0604030504040204" pitchFamily="34" charset="0"/>
                <a:ea typeface="Tahoma" panose="020B0604030504040204" pitchFamily="34" charset="0"/>
                <a:cs typeface="Tahoma" panose="020B0604030504040204" pitchFamily="34" charset="0"/>
              </a:rPr>
              <a:t>by the last Friday in April</a:t>
            </a:r>
            <a:r>
              <a:rPr lang="en-US" sz="2600" b="1" dirty="0">
                <a:latin typeface="Tahoma" panose="020B0604030504040204" pitchFamily="34" charset="0"/>
                <a:ea typeface="Tahoma" panose="020B0604030504040204" pitchFamily="34" charset="0"/>
                <a:cs typeface="Tahoma" panose="020B0604030504040204" pitchFamily="34" charset="0"/>
              </a:rPr>
              <a:t> . . .</a:t>
            </a:r>
            <a:endParaRPr lang="en-US" sz="2600" dirty="0">
              <a:latin typeface="Tahoma" panose="020B0604030504040204" pitchFamily="34" charset="0"/>
              <a:ea typeface="Tahoma" panose="020B0604030504040204" pitchFamily="34" charset="0"/>
              <a:cs typeface="Tahoma" panose="020B0604030504040204" pitchFamily="34" charset="0"/>
            </a:endParaRPr>
          </a:p>
          <a:p>
            <a:pPr indent="-228600">
              <a:buFont typeface="Arial" panose="020B0604020202020204" pitchFamily="34" charset="0"/>
              <a:buChar char="•"/>
            </a:pPr>
            <a:endParaRPr lang="en-US" sz="2800" dirty="0">
              <a:solidFill>
                <a:srgbClr val="FFFFFF"/>
              </a:solidFill>
              <a:latin typeface="Baskerville Old Face" panose="02020602080505020303" pitchFamily="18" charset="0"/>
            </a:endParaRPr>
          </a:p>
          <a:p>
            <a:pPr indent="-228600">
              <a:buFont typeface="Arial" panose="020B0604020202020204" pitchFamily="34" charset="0"/>
              <a:buChar char="•"/>
            </a:pPr>
            <a:endParaRPr lang="en-US" sz="2000" dirty="0">
              <a:solidFill>
                <a:srgbClr val="FFFFFF"/>
              </a:solidFill>
            </a:endParaRPr>
          </a:p>
        </p:txBody>
      </p:sp>
      <p:sp>
        <p:nvSpPr>
          <p:cNvPr id="56"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3" name="Recorded Sound">
            <a:hlinkClick r:id="" action="ppaction://media"/>
            <a:extLst>
              <a:ext uri="{FF2B5EF4-FFF2-40B4-BE49-F238E27FC236}">
                <a16:creationId xmlns:a16="http://schemas.microsoft.com/office/drawing/2014/main" id="{14081629-E45E-CD1D-D5DB-3CA349C309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23379897"/>
      </p:ext>
    </p:extLst>
  </p:cSld>
  <p:clrMapOvr>
    <a:masterClrMapping/>
  </p:clrMapOvr>
  <mc:AlternateContent xmlns:mc="http://schemas.openxmlformats.org/markup-compatibility/2006" xmlns:p14="http://schemas.microsoft.com/office/powerpoint/2010/main">
    <mc:Choice Requires="p14">
      <p:transition spd="slow" p14:dur="2000" advTm="11178"/>
    </mc:Choice>
    <mc:Fallback xmlns="">
      <p:transition spd="slow" advTm="11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2" name="Rectangle 155">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9A211F-7D02-48B5-A8B1-C9D53809872D}"/>
              </a:ext>
            </a:extLst>
          </p:cNvPr>
          <p:cNvSpPr>
            <a:spLocks noGrp="1"/>
          </p:cNvSpPr>
          <p:nvPr>
            <p:ph type="title"/>
          </p:nvPr>
        </p:nvSpPr>
        <p:spPr>
          <a:xfrm>
            <a:off x="838200" y="522514"/>
            <a:ext cx="6551644" cy="1175657"/>
          </a:xfrm>
          <a:solidFill>
            <a:schemeClr val="accent1"/>
          </a:solidFill>
        </p:spPr>
        <p:txBody>
          <a:bodyPr vert="horz" lIns="91440" tIns="45720" rIns="91440" bIns="45720" rtlCol="0" anchor="ctr">
            <a:noAutofit/>
          </a:bodyPr>
          <a:lstStyle/>
          <a:p>
            <a:pPr algn="ctr"/>
            <a:b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or within (30) days after:</a:t>
            </a:r>
            <a:b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US" sz="3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a:extLst>
              <a:ext uri="{FF2B5EF4-FFF2-40B4-BE49-F238E27FC236}">
                <a16:creationId xmlns:a16="http://schemas.microsoft.com/office/drawing/2014/main" id="{917AC334-E08B-4DFD-80C5-792A8CC0C8D3}"/>
              </a:ext>
            </a:extLst>
          </p:cNvPr>
          <p:cNvSpPr>
            <a:spLocks noGrp="1"/>
          </p:cNvSpPr>
          <p:nvPr>
            <p:ph type="body" sz="half" idx="2"/>
          </p:nvPr>
        </p:nvSpPr>
        <p:spPr>
          <a:xfrm>
            <a:off x="838199" y="1825625"/>
            <a:ext cx="6551645" cy="4303464"/>
          </a:xfrm>
          <a:solidFill>
            <a:schemeClr val="accent5">
              <a:lumMod val="20000"/>
              <a:lumOff val="80000"/>
            </a:schemeClr>
          </a:solidFill>
        </p:spPr>
        <p:txBody>
          <a:bodyPr vert="horz" lIns="91440" tIns="45720" rIns="91440" bIns="45720" rtlCol="0">
            <a:normAutofit lnSpcReduction="10000"/>
          </a:bodyPr>
          <a:lstStyle/>
          <a:p>
            <a:pPr>
              <a:lnSpc>
                <a:spcPct val="150000"/>
              </a:lnSpc>
            </a:pPr>
            <a:r>
              <a:rPr lang="en-US" sz="2000" dirty="0">
                <a:latin typeface="Tahoma" panose="020B0604030504040204" pitchFamily="34" charset="0"/>
                <a:ea typeface="Tahoma" panose="020B0604030504040204" pitchFamily="34" charset="0"/>
                <a:cs typeface="Tahoma" panose="020B0604030504040204" pitchFamily="34" charset="0"/>
              </a:rPr>
              <a:t>appointment to a public position 	</a:t>
            </a:r>
            <a:br>
              <a:rPr lang="en-US" sz="2000" dirty="0">
                <a:latin typeface="Tahoma" panose="020B0604030504040204" pitchFamily="34" charset="0"/>
                <a:ea typeface="Tahoma" panose="020B0604030504040204" pitchFamily="34" charset="0"/>
                <a:cs typeface="Tahoma" panose="020B0604030504040204" pitchFamily="34" charset="0"/>
              </a:rPr>
            </a:br>
            <a:r>
              <a:rPr lang="en-US" sz="2000" b="1" i="1" dirty="0">
                <a:latin typeface="Tahoma" panose="020B0604030504040204" pitchFamily="34" charset="0"/>
                <a:ea typeface="Tahoma" panose="020B0604030504040204" pitchFamily="34" charset="0"/>
                <a:cs typeface="Tahoma" panose="020B0604030504040204" pitchFamily="34" charset="0"/>
              </a:rPr>
              <a:t>or</a:t>
            </a:r>
            <a:r>
              <a:rPr lang="en-US" sz="2000" dirty="0">
                <a:latin typeface="Tahoma" panose="020B0604030504040204" pitchFamily="34" charset="0"/>
                <a:ea typeface="Tahoma" panose="020B0604030504040204" pitchFamily="34" charset="0"/>
                <a:cs typeface="Tahoma" panose="020B0604030504040204" pitchFamily="34" charset="0"/>
              </a:rPr>
              <a:t>	</a:t>
            </a:r>
            <a:br>
              <a:rPr lang="en-US" sz="2000"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filing a Notice of Organization (CF-1) with the Board of Elections or declaring as a candidate, whichever comes first. </a:t>
            </a:r>
          </a:p>
          <a:p>
            <a:endParaRPr lang="en-US" sz="2000" dirty="0">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t>All officials required to file must continue to file </a:t>
            </a:r>
          </a:p>
          <a:p>
            <a:pPr algn="ctr">
              <a:lnSpc>
                <a:spcPct val="150000"/>
              </a:lnSpc>
            </a:pPr>
            <a: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t>Yearly Financial Statements until they have been </a:t>
            </a:r>
          </a:p>
          <a:p>
            <a:pPr algn="ctr">
              <a:lnSpc>
                <a:spcPct val="150000"/>
              </a:lnSpc>
            </a:pPr>
            <a: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t>out of office for one full calendar year.</a:t>
            </a:r>
          </a:p>
          <a:p>
            <a:pPr indent="-228600">
              <a:buFont typeface="Arial" panose="020B0604020202020204" pitchFamily="34" charset="0"/>
              <a:buChar char="•"/>
            </a:pPr>
            <a:endParaRPr lang="en-US" sz="2000" dirty="0"/>
          </a:p>
        </p:txBody>
      </p:sp>
      <p:pic>
        <p:nvPicPr>
          <p:cNvPr id="7" name="Picture Placeholder 6" descr="A close-up of hands on a keyboard&#10;&#10;Description automatically generated with medium confidence">
            <a:extLst>
              <a:ext uri="{FF2B5EF4-FFF2-40B4-BE49-F238E27FC236}">
                <a16:creationId xmlns:a16="http://schemas.microsoft.com/office/drawing/2014/main" id="{8846F8FF-FE19-4C0B-ADEA-06333E1C1B2F}"/>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r="2511" b="-2"/>
          <a:stretch/>
        </p:blipFill>
        <p:spPr>
          <a:xfrm>
            <a:off x="7529804" y="1825624"/>
            <a:ext cx="4418697" cy="4303464"/>
          </a:xfrm>
          <a:prstGeom prst="rect">
            <a:avLst/>
          </a:prstGeom>
        </p:spPr>
      </p:pic>
      <p:pic>
        <p:nvPicPr>
          <p:cNvPr id="3" name="Recorded Sound">
            <a:hlinkClick r:id="" action="ppaction://media"/>
            <a:extLst>
              <a:ext uri="{FF2B5EF4-FFF2-40B4-BE49-F238E27FC236}">
                <a16:creationId xmlns:a16="http://schemas.microsoft.com/office/drawing/2014/main" id="{1ED16474-9CFB-3C6E-1952-C035256DEB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35484016"/>
      </p:ext>
    </p:extLst>
  </p:cSld>
  <p:clrMapOvr>
    <a:masterClrMapping/>
  </p:clrMapOvr>
  <mc:AlternateContent xmlns:mc="http://schemas.openxmlformats.org/markup-compatibility/2006" xmlns:p14="http://schemas.microsoft.com/office/powerpoint/2010/main">
    <mc:Choice Requires="p14">
      <p:transition spd="slow" p14:dur="2000" advTm="27037"/>
    </mc:Choice>
    <mc:Fallback xmlns="">
      <p:transition spd="slow" advTm="27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large body of water with a city in the background&#10;&#10;Description automatically generated">
            <a:extLst>
              <a:ext uri="{FF2B5EF4-FFF2-40B4-BE49-F238E27FC236}">
                <a16:creationId xmlns:a16="http://schemas.microsoft.com/office/drawing/2014/main" id="{D5B69B3A-E727-4F0B-BDBD-8D0DE8D145DC}"/>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t="2065" b="1781"/>
          <a:stretch/>
        </p:blipFill>
        <p:spPr>
          <a:xfrm>
            <a:off x="0" y="0"/>
            <a:ext cx="12191980" cy="6764684"/>
          </a:xfrm>
          <a:prstGeom prst="rect">
            <a:avLst/>
          </a:prstGeom>
        </p:spPr>
      </p:pic>
      <p:sp>
        <p:nvSpPr>
          <p:cNvPr id="4" name="Title 3">
            <a:extLst>
              <a:ext uri="{FF2B5EF4-FFF2-40B4-BE49-F238E27FC236}">
                <a16:creationId xmlns:a16="http://schemas.microsoft.com/office/drawing/2014/main" id="{8BCB36BE-023E-45D0-9C3F-60B80C7DC9A5}"/>
              </a:ext>
            </a:extLst>
          </p:cNvPr>
          <p:cNvSpPr>
            <a:spLocks noGrp="1"/>
          </p:cNvSpPr>
          <p:nvPr>
            <p:ph type="title"/>
          </p:nvPr>
        </p:nvSpPr>
        <p:spPr>
          <a:xfrm>
            <a:off x="1212980" y="93316"/>
            <a:ext cx="9455020" cy="6260832"/>
          </a:xfrm>
        </p:spPr>
        <p:txBody>
          <a:bodyPr vert="horz" lIns="91440" tIns="45720" rIns="91440" bIns="45720" rtlCol="0" anchor="b">
            <a:normAutofit fontScale="90000"/>
          </a:bodyPr>
          <a:lstStyle/>
          <a:p>
            <a:r>
              <a:rPr lang="en-US" sz="3600" dirty="0">
                <a:solidFill>
                  <a:srgbClr val="FFFFFF"/>
                </a:solidFill>
                <a:latin typeface="Tahoma" panose="020B0604030504040204" pitchFamily="34" charset="0"/>
                <a:ea typeface="Tahoma" panose="020B0604030504040204" pitchFamily="34" charset="0"/>
                <a:cs typeface="Tahoma" panose="020B0604030504040204" pitchFamily="34" charset="0"/>
              </a:rPr>
              <a:t>    </a:t>
            </a:r>
            <a:br>
              <a:rPr lang="en-US" sz="36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2700" dirty="0">
                <a:solidFill>
                  <a:srgbClr val="FFFFFF"/>
                </a:solidFill>
                <a:latin typeface="Tahoma" panose="020B0604030504040204" pitchFamily="34" charset="0"/>
                <a:ea typeface="Tahoma" panose="020B0604030504040204" pitchFamily="34" charset="0"/>
                <a:cs typeface="Tahoma" panose="020B0604030504040204" pitchFamily="34" charset="0"/>
              </a:rPr>
              <a:t>      </a:t>
            </a:r>
            <a:br>
              <a:rPr lang="en-US" sz="2700" dirty="0">
                <a:solidFill>
                  <a:srgbClr val="FFFFFF"/>
                </a:solidFill>
                <a:latin typeface="Tahoma" panose="020B0604030504040204" pitchFamily="34" charset="0"/>
                <a:ea typeface="Tahoma" panose="020B0604030504040204" pitchFamily="34" charset="0"/>
                <a:cs typeface="Tahoma" panose="020B0604030504040204" pitchFamily="34" charset="0"/>
              </a:rPr>
            </a:br>
            <a:br>
              <a:rPr lang="en-US" sz="27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2700" dirty="0">
                <a:solidFill>
                  <a:srgbClr val="FFFFFF"/>
                </a:solidFill>
                <a:latin typeface="Tahoma" panose="020B0604030504040204" pitchFamily="34" charset="0"/>
                <a:ea typeface="Tahoma" panose="020B0604030504040204" pitchFamily="34" charset="0"/>
                <a:cs typeface="Tahoma" panose="020B0604030504040204" pitchFamily="34" charset="0"/>
              </a:rPr>
              <a:t>            </a:t>
            </a:r>
            <a:br>
              <a:rPr lang="en-US" sz="2700" dirty="0">
                <a:solidFill>
                  <a:srgbClr val="FFFFFF"/>
                </a:solidFill>
                <a:latin typeface="Tahoma" panose="020B0604030504040204" pitchFamily="34" charset="0"/>
                <a:ea typeface="Tahoma" panose="020B0604030504040204" pitchFamily="34" charset="0"/>
                <a:cs typeface="Tahoma" panose="020B0604030504040204" pitchFamily="34" charset="0"/>
              </a:rPr>
            </a:br>
            <a:br>
              <a:rPr lang="en-US" sz="2700" dirty="0">
                <a:solidFill>
                  <a:srgbClr val="FFFFFF"/>
                </a:solidFill>
                <a:latin typeface="Tahoma" panose="020B0604030504040204" pitchFamily="34" charset="0"/>
                <a:ea typeface="Tahoma" panose="020B0604030504040204" pitchFamily="34" charset="0"/>
                <a:cs typeface="Tahoma" panose="020B0604030504040204" pitchFamily="34" charset="0"/>
              </a:rPr>
            </a:br>
            <a:br>
              <a:rPr lang="en-US" sz="2700" dirty="0">
                <a:solidFill>
                  <a:srgbClr val="FFFFFF"/>
                </a:solidFill>
                <a:latin typeface="Tahoma" panose="020B0604030504040204" pitchFamily="34" charset="0"/>
                <a:ea typeface="Tahoma" panose="020B0604030504040204" pitchFamily="34" charset="0"/>
                <a:cs typeface="Tahoma" panose="020B0604030504040204" pitchFamily="34" charset="0"/>
              </a:rPr>
            </a:br>
            <a:br>
              <a:rPr lang="en-US" sz="2700" dirty="0">
                <a:solidFill>
                  <a:srgbClr val="FFFFFF"/>
                </a:solidFill>
                <a:latin typeface="Tahoma" panose="020B0604030504040204" pitchFamily="34" charset="0"/>
                <a:ea typeface="Tahoma" panose="020B0604030504040204" pitchFamily="34" charset="0"/>
                <a:cs typeface="Tahoma" panose="020B0604030504040204" pitchFamily="34" charset="0"/>
              </a:rPr>
            </a:br>
            <a:br>
              <a:rPr lang="en-US" sz="2700" dirty="0">
                <a:solidFill>
                  <a:srgbClr val="FFFFFF"/>
                </a:solidFill>
                <a:latin typeface="Tahoma" panose="020B0604030504040204" pitchFamily="34" charset="0"/>
                <a:ea typeface="Tahoma" panose="020B0604030504040204" pitchFamily="34" charset="0"/>
                <a:cs typeface="Tahoma" panose="020B0604030504040204" pitchFamily="34" charset="0"/>
              </a:rPr>
            </a:br>
            <a:br>
              <a:rPr lang="en-US" sz="2700" dirty="0">
                <a:solidFill>
                  <a:srgbClr val="FFFFFF"/>
                </a:solidFill>
                <a:latin typeface="Tahoma" panose="020B0604030504040204" pitchFamily="34" charset="0"/>
                <a:ea typeface="Tahoma" panose="020B0604030504040204" pitchFamily="34" charset="0"/>
                <a:cs typeface="Tahoma" panose="020B0604030504040204" pitchFamily="34" charset="0"/>
              </a:rPr>
            </a:br>
            <a:br>
              <a:rPr lang="en-US" sz="2700" dirty="0">
                <a:solidFill>
                  <a:srgbClr val="FFFFFF"/>
                </a:solidFill>
                <a:latin typeface="Tahoma" panose="020B0604030504040204" pitchFamily="34" charset="0"/>
                <a:ea typeface="Tahoma" panose="020B0604030504040204" pitchFamily="34" charset="0"/>
                <a:cs typeface="Tahoma" panose="020B0604030504040204" pitchFamily="34" charset="0"/>
              </a:rPr>
            </a:br>
            <a:br>
              <a:rPr lang="en-US" sz="2700" dirty="0">
                <a:solidFill>
                  <a:srgbClr val="FFFFFF"/>
                </a:solidFill>
                <a:latin typeface="Tahoma" panose="020B0604030504040204" pitchFamily="34" charset="0"/>
                <a:ea typeface="Tahoma" panose="020B0604030504040204" pitchFamily="34" charset="0"/>
                <a:cs typeface="Tahoma" panose="020B0604030504040204" pitchFamily="34" charset="0"/>
              </a:rPr>
            </a:br>
            <a:br>
              <a:rPr lang="en-US" sz="27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270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dirty="0">
                <a:solidFill>
                  <a:schemeClr val="accent4"/>
                </a:solidFill>
                <a:latin typeface="Tahoma" panose="020B0604030504040204" pitchFamily="34" charset="0"/>
                <a:ea typeface="Tahoma" panose="020B0604030504040204" pitchFamily="34" charset="0"/>
                <a:cs typeface="Tahoma" panose="020B0604030504040204" pitchFamily="34" charset="0"/>
              </a:rPr>
              <a:t>RHODE ISLAND ETHICS COMMISSION</a:t>
            </a:r>
            <a:br>
              <a:rPr lang="en-US" sz="1500" dirty="0">
                <a:solidFill>
                  <a:srgbClr val="FFFFFF"/>
                </a:solidFill>
              </a:rPr>
            </a:br>
            <a:br>
              <a:rPr lang="en-US" sz="1500" dirty="0">
                <a:solidFill>
                  <a:srgbClr val="FFFFFF"/>
                </a:solidFill>
              </a:rPr>
            </a:br>
            <a:br>
              <a:rPr lang="en-US" sz="1500" dirty="0">
                <a:solidFill>
                  <a:srgbClr val="FFFFFF"/>
                </a:solidFill>
              </a:rPr>
            </a:br>
            <a:br>
              <a:rPr lang="en-US" sz="1500" dirty="0">
                <a:solidFill>
                  <a:srgbClr val="FFFFFF"/>
                </a:solidFill>
              </a:rPr>
            </a:br>
            <a:r>
              <a:rPr lang="en-US" sz="1500" dirty="0">
                <a:solidFill>
                  <a:srgbClr val="FFFFFF"/>
                </a:solidFill>
              </a:rPr>
              <a:t>					</a:t>
            </a:r>
            <a:br>
              <a:rPr lang="en-US" sz="1500" dirty="0">
                <a:solidFill>
                  <a:srgbClr val="FFFFFF"/>
                </a:solidFill>
              </a:rPr>
            </a:br>
            <a:br>
              <a:rPr lang="en-US" sz="1500" dirty="0">
                <a:solidFill>
                  <a:srgbClr val="FFFFFF"/>
                </a:solidFill>
              </a:rPr>
            </a:br>
            <a:r>
              <a:rPr lang="en-US" sz="1500" dirty="0">
                <a:solidFill>
                  <a:srgbClr val="FFFFFF"/>
                </a:solidFill>
              </a:rPr>
              <a:t>					</a:t>
            </a:r>
            <a:r>
              <a:rPr lang="en-US" sz="3100" dirty="0">
                <a:solidFill>
                  <a:srgbClr val="FFFFFF"/>
                </a:solidFill>
                <a:latin typeface="Tahoma" panose="020B0604030504040204" pitchFamily="34" charset="0"/>
                <a:ea typeface="Tahoma" panose="020B0604030504040204" pitchFamily="34" charset="0"/>
                <a:cs typeface="Tahoma" panose="020B0604030504040204" pitchFamily="34" charset="0"/>
              </a:rPr>
              <a:t>40 Fountain Street, 8</a:t>
            </a:r>
            <a:r>
              <a:rPr lang="en-US" sz="3100" baseline="30000" dirty="0">
                <a:solidFill>
                  <a:srgbClr val="FFFFFF"/>
                </a:solidFill>
                <a:latin typeface="Tahoma" panose="020B0604030504040204" pitchFamily="34" charset="0"/>
                <a:ea typeface="Tahoma" panose="020B0604030504040204" pitchFamily="34" charset="0"/>
                <a:cs typeface="Tahoma" panose="020B0604030504040204" pitchFamily="34" charset="0"/>
              </a:rPr>
              <a:t>th</a:t>
            </a:r>
            <a:r>
              <a:rPr lang="en-US" sz="3100" dirty="0">
                <a:solidFill>
                  <a:srgbClr val="FFFFFF"/>
                </a:solidFill>
                <a:latin typeface="Tahoma" panose="020B0604030504040204" pitchFamily="34" charset="0"/>
                <a:ea typeface="Tahoma" panose="020B0604030504040204" pitchFamily="34" charset="0"/>
                <a:cs typeface="Tahoma" panose="020B0604030504040204" pitchFamily="34" charset="0"/>
              </a:rPr>
              <a:t> Floor</a:t>
            </a:r>
            <a:br>
              <a:rPr lang="en-US" sz="31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3100" dirty="0">
                <a:solidFill>
                  <a:srgbClr val="FFFFFF"/>
                </a:solidFill>
                <a:latin typeface="Tahoma" panose="020B0604030504040204" pitchFamily="34" charset="0"/>
                <a:ea typeface="Tahoma" panose="020B0604030504040204" pitchFamily="34" charset="0"/>
                <a:cs typeface="Tahoma" panose="020B0604030504040204" pitchFamily="34" charset="0"/>
              </a:rPr>
              <a:t>					Providence, RI 02903</a:t>
            </a:r>
            <a:br>
              <a:rPr lang="en-US" sz="31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3100" dirty="0">
                <a:solidFill>
                  <a:srgbClr val="FFFFFF"/>
                </a:solidFill>
                <a:latin typeface="Tahoma" panose="020B0604030504040204" pitchFamily="34" charset="0"/>
                <a:ea typeface="Tahoma" panose="020B0604030504040204" pitchFamily="34" charset="0"/>
                <a:cs typeface="Tahoma" panose="020B0604030504040204" pitchFamily="34" charset="0"/>
              </a:rPr>
              <a:t>					T: (401) 222-3790</a:t>
            </a:r>
            <a:br>
              <a:rPr lang="en-US" sz="31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3100" dirty="0">
                <a:solidFill>
                  <a:srgbClr val="FFFFFF"/>
                </a:solidFill>
                <a:latin typeface="Tahoma" panose="020B0604030504040204" pitchFamily="34" charset="0"/>
                <a:ea typeface="Tahoma" panose="020B0604030504040204" pitchFamily="34" charset="0"/>
                <a:cs typeface="Tahoma" panose="020B0604030504040204" pitchFamily="34" charset="0"/>
              </a:rPr>
              <a:t>					F: (401) 222-3382	</a:t>
            </a:r>
            <a:br>
              <a:rPr lang="en-US" sz="31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3100" dirty="0">
                <a:solidFill>
                  <a:srgbClr val="FFFFFF"/>
                </a:solidFill>
                <a:latin typeface="Tahoma" panose="020B0604030504040204" pitchFamily="34" charset="0"/>
                <a:ea typeface="Tahoma" panose="020B0604030504040204" pitchFamily="34" charset="0"/>
                <a:cs typeface="Tahoma" panose="020B0604030504040204" pitchFamily="34" charset="0"/>
              </a:rPr>
              <a:t>					ethics.email@ethics.ri.gov</a:t>
            </a:r>
            <a:br>
              <a:rPr lang="en-US" sz="31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310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3100" dirty="0">
                <a:latin typeface="Tahoma" panose="020B0604030504040204" pitchFamily="34" charset="0"/>
                <a:ea typeface="Tahoma" panose="020B0604030504040204" pitchFamily="34" charset="0"/>
                <a:cs typeface="Tahoma" panose="020B0604030504040204" pitchFamily="34" charset="0"/>
              </a:rPr>
              <a:t>https://ethics.ri.gov</a:t>
            </a:r>
            <a:br>
              <a:rPr lang="en-US" sz="31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3100" dirty="0">
                <a:solidFill>
                  <a:srgbClr val="FFFFFF"/>
                </a:solidFill>
                <a:latin typeface="Tahoma" panose="020B0604030504040204" pitchFamily="34" charset="0"/>
                <a:ea typeface="Tahoma" panose="020B0604030504040204" pitchFamily="34" charset="0"/>
                <a:cs typeface="Tahoma" panose="020B0604030504040204" pitchFamily="34" charset="0"/>
              </a:rPr>
              <a:t>					</a:t>
            </a:r>
            <a:br>
              <a:rPr lang="en-US" sz="31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310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3100" dirty="0">
                <a:latin typeface="Tahoma" panose="020B0604030504040204" pitchFamily="34" charset="0"/>
                <a:ea typeface="Tahoma" panose="020B0604030504040204" pitchFamily="34" charset="0"/>
                <a:cs typeface="Tahoma" panose="020B0604030504040204" pitchFamily="34" charset="0"/>
              </a:rPr>
              <a:t>Monday through Friday</a:t>
            </a:r>
            <a:br>
              <a:rPr lang="en-US" sz="3100" dirty="0">
                <a:latin typeface="Tahoma" panose="020B0604030504040204" pitchFamily="34" charset="0"/>
                <a:ea typeface="Tahoma" panose="020B0604030504040204" pitchFamily="34" charset="0"/>
                <a:cs typeface="Tahoma" panose="020B0604030504040204" pitchFamily="34" charset="0"/>
              </a:rPr>
            </a:br>
            <a:r>
              <a:rPr lang="en-US" sz="3100" dirty="0">
                <a:latin typeface="Tahoma" panose="020B0604030504040204" pitchFamily="34" charset="0"/>
                <a:ea typeface="Tahoma" panose="020B0604030504040204" pitchFamily="34" charset="0"/>
                <a:cs typeface="Tahoma" panose="020B0604030504040204" pitchFamily="34" charset="0"/>
              </a:rPr>
              <a:t>					8:30 a.m. – 4:30 p.m.</a:t>
            </a:r>
            <a:br>
              <a:rPr lang="en-US" sz="3100" dirty="0">
                <a:solidFill>
                  <a:schemeClr val="accent4"/>
                </a:solidFill>
                <a:latin typeface="Tahoma" panose="020B0604030504040204" pitchFamily="34" charset="0"/>
                <a:ea typeface="Tahoma" panose="020B0604030504040204" pitchFamily="34" charset="0"/>
                <a:cs typeface="Tahoma" panose="020B0604030504040204" pitchFamily="34" charset="0"/>
              </a:rPr>
            </a:br>
            <a:br>
              <a:rPr lang="en-US" sz="2400" dirty="0">
                <a:solidFill>
                  <a:srgbClr val="FFFFFF"/>
                </a:solidFill>
                <a:latin typeface="Baskerville Old Face" panose="02020602080505020303" pitchFamily="18" charset="0"/>
              </a:rPr>
            </a:br>
            <a:endParaRPr lang="en-US" sz="2400" dirty="0">
              <a:solidFill>
                <a:srgbClr val="FFFFFF"/>
              </a:solidFill>
              <a:latin typeface="Baskerville Old Face" panose="02020602080505020303" pitchFamily="18" charset="0"/>
            </a:endParaRPr>
          </a:p>
        </p:txBody>
      </p:sp>
      <p:pic>
        <p:nvPicPr>
          <p:cNvPr id="2" name="Recorded Sound">
            <a:hlinkClick r:id="" action="ppaction://media"/>
            <a:extLst>
              <a:ext uri="{FF2B5EF4-FFF2-40B4-BE49-F238E27FC236}">
                <a16:creationId xmlns:a16="http://schemas.microsoft.com/office/drawing/2014/main" id="{B0947AF0-C9C9-000D-892F-E025EA15E5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1300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3276"/>
    </mc:Choice>
    <mc:Fallback xmlns="">
      <p:transition spd="slow" advTm="53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66D121-E897-4804-BCB0-1E5EEE856FA4}"/>
              </a:ext>
            </a:extLst>
          </p:cNvPr>
          <p:cNvPicPr>
            <a:picLocks noChangeAspect="1"/>
          </p:cNvPicPr>
          <p:nvPr/>
        </p:nvPicPr>
        <p:blipFill rotWithShape="1">
          <a:blip r:embed="rId4">
            <a:extLst>
              <a:ext uri="{28A0092B-C50C-407E-A947-70E740481C1C}">
                <a14:useLocalDpi xmlns:a14="http://schemas.microsoft.com/office/drawing/2010/main" val="0"/>
              </a:ext>
            </a:extLst>
          </a:blip>
          <a:srcRect r="1" b="1923"/>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13" name="Freeform: Shape 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4" name="Freeform: Shape 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8C37B89-E10E-4DF6-9EF9-FA2345DCFC9F}"/>
              </a:ext>
            </a:extLst>
          </p:cNvPr>
          <p:cNvSpPr>
            <a:spLocks noGrp="1"/>
          </p:cNvSpPr>
          <p:nvPr>
            <p:ph type="title"/>
          </p:nvPr>
        </p:nvSpPr>
        <p:spPr>
          <a:xfrm>
            <a:off x="804672" y="804335"/>
            <a:ext cx="4782458" cy="1546980"/>
          </a:xfrm>
        </p:spPr>
        <p:txBody>
          <a:bodyPr>
            <a:normAutofit/>
          </a:bodyPr>
          <a:lstStyle/>
          <a:p>
            <a:r>
              <a:rPr lang="en-US" b="1" dirty="0">
                <a:latin typeface="Tahoma" panose="020B0604030504040204" pitchFamily="34" charset="0"/>
                <a:ea typeface="Tahoma" panose="020B0604030504040204" pitchFamily="34" charset="0"/>
                <a:cs typeface="Tahoma" panose="020B0604030504040204" pitchFamily="34" charset="0"/>
              </a:rPr>
              <a:t>Ethics based on CHARACTER</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B01E77AD-99BE-41C2-9980-458B469B7355}"/>
              </a:ext>
            </a:extLst>
          </p:cNvPr>
          <p:cNvSpPr>
            <a:spLocks noGrp="1"/>
          </p:cNvSpPr>
          <p:nvPr>
            <p:ph idx="1"/>
          </p:nvPr>
        </p:nvSpPr>
        <p:spPr>
          <a:xfrm>
            <a:off x="804672" y="2871982"/>
            <a:ext cx="4782458" cy="3181684"/>
          </a:xfrm>
        </p:spPr>
        <p:txBody>
          <a:bodyPr anchor="t">
            <a:normAutofit fontScale="92500" lnSpcReduction="20000"/>
          </a:bodyPr>
          <a:lstStyle/>
          <a:p>
            <a:pPr marL="0" indent="0">
              <a:buNone/>
            </a:pPr>
            <a:endParaRPr lang="en-US" sz="2400" dirty="0">
              <a:latin typeface="Baskerville Old Face" panose="02020602080505020303" pitchFamily="18" charset="0"/>
            </a:endParaRPr>
          </a:p>
          <a:p>
            <a:pPr marL="0" indent="0">
              <a:lnSpc>
                <a:spcPct val="150000"/>
              </a:lnSpc>
              <a:buNone/>
            </a:pPr>
            <a:r>
              <a:rPr lang="en-US" sz="2400" dirty="0">
                <a:latin typeface="Tahoma" panose="020B0604030504040204" pitchFamily="34" charset="0"/>
                <a:ea typeface="Tahoma" panose="020B0604030504040204" pitchFamily="34" charset="0"/>
                <a:cs typeface="Tahoma" panose="020B0604030504040204" pitchFamily="34" charset="0"/>
              </a:rPr>
              <a:t>Ethical conduct is determined </a:t>
            </a:r>
          </a:p>
          <a:p>
            <a:pPr marL="0" indent="0">
              <a:lnSpc>
                <a:spcPct val="150000"/>
              </a:lnSpc>
              <a:buNone/>
            </a:pPr>
            <a:r>
              <a:rPr lang="en-US" sz="2400" dirty="0">
                <a:latin typeface="Tahoma" panose="020B0604030504040204" pitchFamily="34" charset="0"/>
                <a:ea typeface="Tahoma" panose="020B0604030504040204" pitchFamily="34" charset="0"/>
                <a:cs typeface="Tahoma" panose="020B0604030504040204" pitchFamily="34" charset="0"/>
              </a:rPr>
              <a:t>by asking: “What would a </a:t>
            </a:r>
          </a:p>
          <a:p>
            <a:pPr marL="0" indent="0">
              <a:lnSpc>
                <a:spcPct val="150000"/>
              </a:lnSpc>
              <a:buNone/>
            </a:pPr>
            <a:r>
              <a:rPr lang="en-US" sz="2400" dirty="0">
                <a:latin typeface="Tahoma" panose="020B0604030504040204" pitchFamily="34" charset="0"/>
                <a:ea typeface="Tahoma" panose="020B0604030504040204" pitchFamily="34" charset="0"/>
                <a:cs typeface="Tahoma" panose="020B0604030504040204" pitchFamily="34" charset="0"/>
              </a:rPr>
              <a:t>virtuous person do under the </a:t>
            </a:r>
          </a:p>
          <a:p>
            <a:pPr marL="0" indent="0">
              <a:lnSpc>
                <a:spcPct val="150000"/>
              </a:lnSpc>
              <a:buNone/>
            </a:pPr>
            <a:r>
              <a:rPr lang="en-US" sz="2400" dirty="0">
                <a:latin typeface="Tahoma" panose="020B0604030504040204" pitchFamily="34" charset="0"/>
                <a:ea typeface="Tahoma" panose="020B0604030504040204" pitchFamily="34" charset="0"/>
                <a:cs typeface="Tahoma" panose="020B0604030504040204" pitchFamily="34" charset="0"/>
              </a:rPr>
              <a:t>circumstances?” The focus is </a:t>
            </a:r>
          </a:p>
          <a:p>
            <a:pPr marL="0" indent="0">
              <a:lnSpc>
                <a:spcPct val="150000"/>
              </a:lnSpc>
              <a:buNone/>
            </a:pPr>
            <a:r>
              <a:rPr lang="en-US" sz="2400" dirty="0">
                <a:latin typeface="Tahoma" panose="020B0604030504040204" pitchFamily="34" charset="0"/>
                <a:ea typeface="Tahoma" panose="020B0604030504040204" pitchFamily="34" charset="0"/>
                <a:cs typeface="Tahoma" panose="020B0604030504040204" pitchFamily="34" charset="0"/>
              </a:rPr>
              <a:t>on one’s character and motives.</a:t>
            </a:r>
          </a:p>
          <a:p>
            <a:endParaRPr lang="en-US" sz="1800" dirty="0"/>
          </a:p>
        </p:txBody>
      </p:sp>
      <p:pic>
        <p:nvPicPr>
          <p:cNvPr id="5" name="Recorded Sound">
            <a:hlinkClick r:id="" action="ppaction://media"/>
            <a:extLst>
              <a:ext uri="{FF2B5EF4-FFF2-40B4-BE49-F238E27FC236}">
                <a16:creationId xmlns:a16="http://schemas.microsoft.com/office/drawing/2014/main" id="{6CEB86B7-7B5A-8788-A65B-059F00087D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136719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7912"/>
    </mc:Choice>
    <mc:Fallback xmlns="">
      <p:transition spd="slow" advTm="17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42">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068CF3-5D62-4F17-80EA-C121A18C4932}"/>
              </a:ext>
            </a:extLst>
          </p:cNvPr>
          <p:cNvSpPr>
            <a:spLocks noGrp="1"/>
          </p:cNvSpPr>
          <p:nvPr>
            <p:ph type="title"/>
          </p:nvPr>
        </p:nvSpPr>
        <p:spPr>
          <a:xfrm>
            <a:off x="427432" y="324295"/>
            <a:ext cx="4868130" cy="6153806"/>
          </a:xfrm>
          <a:solidFill>
            <a:schemeClr val="accent5"/>
          </a:solidFill>
          <a:ln w="57150">
            <a:solidFill>
              <a:schemeClr val="accent4"/>
            </a:solidFill>
          </a:ln>
        </p:spPr>
        <p:txBody>
          <a:bodyPr vert="horz" lIns="91440" tIns="45720" rIns="91440" bIns="45720" rtlCol="0" anchor="b">
            <a:normAutofit fontScale="90000"/>
          </a:bodyPr>
          <a:lstStyle/>
          <a:p>
            <a:pPr algn="ctr">
              <a:lnSpc>
                <a:spcPct val="150000"/>
              </a:lnSpc>
            </a:pPr>
            <a:br>
              <a:rPr lang="en-US" sz="1500" b="1" kern="1200" dirty="0">
                <a:solidFill>
                  <a:schemeClr val="tx1"/>
                </a:solidFill>
                <a:latin typeface="+mj-lt"/>
                <a:ea typeface="+mj-ea"/>
                <a:cs typeface="+mj-cs"/>
              </a:rPr>
            </a:br>
            <a:br>
              <a:rPr lang="en-US" sz="1500" b="1" kern="1200" dirty="0">
                <a:solidFill>
                  <a:schemeClr val="tx1"/>
                </a:solidFill>
                <a:latin typeface="+mj-lt"/>
                <a:ea typeface="+mj-ea"/>
                <a:cs typeface="+mj-cs"/>
              </a:rPr>
            </a:br>
            <a:br>
              <a:rPr lang="en-US" sz="1500" b="1" kern="1200" dirty="0">
                <a:solidFill>
                  <a:schemeClr val="tx1"/>
                </a:solidFill>
                <a:latin typeface="+mj-lt"/>
                <a:ea typeface="+mj-ea"/>
                <a:cs typeface="+mj-cs"/>
              </a:rPr>
            </a:br>
            <a:br>
              <a:rPr lang="en-US" sz="1500" b="1" kern="1200" dirty="0">
                <a:solidFill>
                  <a:schemeClr val="tx1"/>
                </a:solidFill>
                <a:latin typeface="+mj-lt"/>
                <a:ea typeface="+mj-ea"/>
                <a:cs typeface="+mj-cs"/>
              </a:rPr>
            </a:br>
            <a:br>
              <a:rPr lang="en-US" sz="1500" b="1" kern="1200" dirty="0">
                <a:solidFill>
                  <a:schemeClr val="tx1"/>
                </a:solidFill>
                <a:latin typeface="+mj-lt"/>
                <a:ea typeface="+mj-ea"/>
                <a:cs typeface="+mj-cs"/>
              </a:rPr>
            </a:br>
            <a:br>
              <a:rPr lang="en-US" sz="1500" b="1" kern="1200" dirty="0">
                <a:solidFill>
                  <a:schemeClr val="tx1"/>
                </a:solidFill>
                <a:latin typeface="+mj-lt"/>
                <a:ea typeface="+mj-ea"/>
                <a:cs typeface="+mj-cs"/>
              </a:rPr>
            </a:br>
            <a:br>
              <a:rPr lang="en-US" sz="1500" b="1" kern="1200" dirty="0">
                <a:solidFill>
                  <a:schemeClr val="tx1"/>
                </a:solidFill>
                <a:latin typeface="+mj-lt"/>
                <a:ea typeface="+mj-ea"/>
                <a:cs typeface="+mj-cs"/>
              </a:rPr>
            </a:br>
            <a:br>
              <a:rPr lang="en-US" sz="1500" b="1" kern="1200" dirty="0">
                <a:solidFill>
                  <a:schemeClr val="tx1"/>
                </a:solidFill>
                <a:latin typeface="+mj-lt"/>
                <a:ea typeface="+mj-ea"/>
                <a:cs typeface="+mj-cs"/>
              </a:rPr>
            </a:br>
            <a:r>
              <a:rPr lang="en-US" sz="2000" b="1" kern="1200" dirty="0">
                <a:solidFill>
                  <a:schemeClr val="bg1"/>
                </a:solidFill>
                <a:latin typeface="Tahoma" panose="020B0604030504040204" pitchFamily="34" charset="0"/>
                <a:ea typeface="Tahoma" panose="020B0604030504040204" pitchFamily="34" charset="0"/>
                <a:cs typeface="Tahoma" panose="020B0604030504040204" pitchFamily="34" charset="0"/>
              </a:rPr>
              <a:t>The Code of Ethics tells us what actions to avoid, without regard to culture, </a:t>
            </a:r>
            <a:br>
              <a:rPr lang="en-US" sz="2000" b="1" kern="12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000" b="1" kern="1200" dirty="0">
                <a:solidFill>
                  <a:schemeClr val="bg1"/>
                </a:solidFill>
                <a:latin typeface="Tahoma" panose="020B0604030504040204" pitchFamily="34" charset="0"/>
                <a:ea typeface="Tahoma" panose="020B0604030504040204" pitchFamily="34" charset="0"/>
                <a:cs typeface="Tahoma" panose="020B0604030504040204" pitchFamily="34" charset="0"/>
              </a:rPr>
              <a:t>consequence, or character.</a:t>
            </a:r>
            <a:br>
              <a:rPr lang="en-US" sz="2000" b="1" kern="1200"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US" sz="2000" b="1" kern="12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000" b="1" kern="1200" dirty="0">
                <a:solidFill>
                  <a:schemeClr val="bg1"/>
                </a:solidFill>
                <a:latin typeface="Tahoma" panose="020B0604030504040204" pitchFamily="34" charset="0"/>
                <a:ea typeface="Tahoma" panose="020B0604030504040204" pitchFamily="34" charset="0"/>
                <a:cs typeface="Tahoma" panose="020B0604030504040204" pitchFamily="34" charset="0"/>
              </a:rPr>
              <a:t>Ethical or unethical conduct is determined NOT by looking at the results, but by looking at the conduct itself and judging </a:t>
            </a:r>
            <a:br>
              <a:rPr lang="en-US" sz="2000" b="1" kern="12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000" b="1" kern="1200" dirty="0">
                <a:solidFill>
                  <a:schemeClr val="bg1"/>
                </a:solidFill>
                <a:latin typeface="Tahoma" panose="020B0604030504040204" pitchFamily="34" charset="0"/>
                <a:ea typeface="Tahoma" panose="020B0604030504040204" pitchFamily="34" charset="0"/>
                <a:cs typeface="Tahoma" panose="020B0604030504040204" pitchFamily="34" charset="0"/>
              </a:rPr>
              <a:t>its inherent rightness or wrongness.</a:t>
            </a:r>
            <a:br>
              <a:rPr lang="en-US" sz="2000" b="1" kern="12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000" kern="1200" dirty="0">
                <a:solidFill>
                  <a:schemeClr val="bg1"/>
                </a:solidFill>
                <a:latin typeface="Tahoma" panose="020B0604030504040204" pitchFamily="34" charset="0"/>
                <a:ea typeface="Tahoma" panose="020B0604030504040204" pitchFamily="34" charset="0"/>
                <a:cs typeface="Tahoma" panose="020B0604030504040204" pitchFamily="34" charset="0"/>
              </a:rPr>
              <a:t>                                                </a:t>
            </a:r>
            <a:br>
              <a:rPr lang="en-US" sz="2000" kern="12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1800" b="1" kern="12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Focus on your ACTION, not the result ! ! !</a:t>
            </a:r>
            <a:br>
              <a:rPr lang="en-US" sz="1800" b="1" kern="12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br>
            <a:br>
              <a:rPr lang="en-US" sz="2000" kern="12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br>
            <a:endParaRPr lang="en-US" sz="2000" kern="12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60" name="Group 44">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46" name="Straight Connector 45">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1" name="Rectangle 4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Rectangle 48">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B989F065-DB4B-3F44-32E5-397C806678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9902" y="1325880"/>
            <a:ext cx="5608830" cy="4201208"/>
          </a:xfrm>
          <a:prstGeom prst="rect">
            <a:avLst/>
          </a:prstGeom>
        </p:spPr>
      </p:pic>
      <p:pic>
        <p:nvPicPr>
          <p:cNvPr id="3" name="Recorded Sound">
            <a:hlinkClick r:id="" action="ppaction://media"/>
            <a:extLst>
              <a:ext uri="{FF2B5EF4-FFF2-40B4-BE49-F238E27FC236}">
                <a16:creationId xmlns:a16="http://schemas.microsoft.com/office/drawing/2014/main" id="{67CF7EFB-151B-F2A5-6C8F-DDB63222BF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20819179"/>
      </p:ext>
    </p:extLst>
  </p:cSld>
  <p:clrMapOvr>
    <a:masterClrMapping/>
  </p:clrMapOvr>
  <mc:AlternateContent xmlns:mc="http://schemas.openxmlformats.org/markup-compatibility/2006" xmlns:p14="http://schemas.microsoft.com/office/powerpoint/2010/main">
    <mc:Choice Requires="p14">
      <p:transition spd="slow" p14:dur="2000" advTm="25262"/>
    </mc:Choice>
    <mc:Fallback xmlns="">
      <p:transition spd="slow" advTm="25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23">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61BA86F0-9045-4759-8539-F4133BDB76AC}"/>
              </a:ext>
            </a:extLst>
          </p:cNvPr>
          <p:cNvSpPr>
            <a:spLocks noGrp="1"/>
          </p:cNvSpPr>
          <p:nvPr>
            <p:ph type="title"/>
          </p:nvPr>
        </p:nvSpPr>
        <p:spPr>
          <a:xfrm>
            <a:off x="821515" y="502485"/>
            <a:ext cx="6204984" cy="1667048"/>
          </a:xfrm>
          <a:solidFill>
            <a:schemeClr val="accent4">
              <a:lumMod val="20000"/>
              <a:lumOff val="80000"/>
            </a:schemeClr>
          </a:solidFill>
          <a:ln w="57150">
            <a:solidFill>
              <a:schemeClr val="accent4">
                <a:lumMod val="60000"/>
                <a:lumOff val="40000"/>
              </a:schemeClr>
            </a:solidFill>
          </a:ln>
        </p:spPr>
        <p:txBody>
          <a:bodyPr>
            <a:normAutofit fontScale="90000"/>
          </a:bodyPr>
          <a:lstStyle/>
          <a:p>
            <a:pPr algn="ct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(9) Members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appointed by the Governor</a:t>
            </a:r>
            <a:br>
              <a:rPr lang="en-US" sz="2700" b="1" dirty="0">
                <a:latin typeface="Tahoma" panose="020B0604030504040204" pitchFamily="34" charset="0"/>
                <a:ea typeface="Tahoma" panose="020B0604030504040204" pitchFamily="34" charset="0"/>
                <a:cs typeface="Tahoma" panose="020B0604030504040204" pitchFamily="34" charset="0"/>
              </a:rPr>
            </a:br>
            <a:br>
              <a:rPr lang="en-US" sz="3600" b="1" dirty="0">
                <a:latin typeface="Tahoma" panose="020B0604030504040204" pitchFamily="34" charset="0"/>
                <a:ea typeface="Tahoma" panose="020B0604030504040204" pitchFamily="34" charset="0"/>
                <a:cs typeface="Tahoma" panose="020B0604030504040204" pitchFamily="34" charset="0"/>
              </a:rPr>
            </a:br>
            <a:r>
              <a:rPr lang="en-US" sz="1800" dirty="0">
                <a:solidFill>
                  <a:schemeClr val="accent1"/>
                </a:solidFill>
                <a:latin typeface="Tahoma" panose="020B0604030504040204" pitchFamily="34" charset="0"/>
                <a:ea typeface="Tahoma" panose="020B0604030504040204" pitchFamily="34" charset="0"/>
                <a:cs typeface="Tahoma" panose="020B0604030504040204" pitchFamily="34" charset="0"/>
              </a:rPr>
              <a:t>■ Advisory ■ Investigative ■ Adjudicative ■ Removal</a:t>
            </a:r>
            <a:br>
              <a:rPr lang="en-US" sz="3600" dirty="0">
                <a:solidFill>
                  <a:schemeClr val="accent1"/>
                </a:solidFill>
                <a:latin typeface="Tahoma" panose="020B0604030504040204" pitchFamily="34" charset="0"/>
                <a:ea typeface="Tahoma" panose="020B0604030504040204" pitchFamily="34" charset="0"/>
                <a:cs typeface="Tahoma" panose="020B0604030504040204" pitchFamily="34" charset="0"/>
              </a:rPr>
            </a:b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5">
            <a:extLst>
              <a:ext uri="{FF2B5EF4-FFF2-40B4-BE49-F238E27FC236}">
                <a16:creationId xmlns:a16="http://schemas.microsoft.com/office/drawing/2014/main" id="{E55E91B9-4EDE-4755-8FAE-A20102554B56}"/>
              </a:ext>
            </a:extLst>
          </p:cNvPr>
          <p:cNvSpPr>
            <a:spLocks noGrp="1"/>
          </p:cNvSpPr>
          <p:nvPr>
            <p:ph idx="1"/>
          </p:nvPr>
        </p:nvSpPr>
        <p:spPr>
          <a:xfrm>
            <a:off x="821515" y="2239347"/>
            <a:ext cx="6204984" cy="3797560"/>
          </a:xfrm>
          <a:ln w="57150">
            <a:noFill/>
          </a:ln>
        </p:spPr>
        <p:txBody>
          <a:bodyPr>
            <a:normAutofit fontScale="32500" lnSpcReduction="20000"/>
          </a:bodyPr>
          <a:lstStyle/>
          <a:p>
            <a:pPr marL="0" indent="0" algn="ctr">
              <a:lnSpc>
                <a:spcPct val="170000"/>
              </a:lnSpc>
              <a:buNone/>
            </a:pPr>
            <a:endParaRPr lang="en-US" sz="3300" dirty="0">
              <a:latin typeface="Tahoma" panose="020B0604030504040204" pitchFamily="34" charset="0"/>
              <a:ea typeface="Tahoma" panose="020B0604030504040204" pitchFamily="34" charset="0"/>
              <a:cs typeface="Tahoma" panose="020B0604030504040204" pitchFamily="34" charset="0"/>
            </a:endParaRPr>
          </a:p>
          <a:p>
            <a:pPr marL="0" indent="0" algn="ctr">
              <a:lnSpc>
                <a:spcPct val="170000"/>
              </a:lnSpc>
              <a:buNone/>
            </a:pPr>
            <a:r>
              <a:rPr lang="en-US" sz="3300" b="1" dirty="0">
                <a:latin typeface="Tahoma" panose="020B0604030504040204" pitchFamily="34" charset="0"/>
                <a:ea typeface="Tahoma" panose="020B0604030504040204" pitchFamily="34" charset="0"/>
                <a:cs typeface="Tahoma" panose="020B0604030504040204" pitchFamily="34" charset="0"/>
              </a:rPr>
              <a:t>           </a:t>
            </a:r>
            <a:r>
              <a:rPr lang="en-US" sz="5500" b="1" dirty="0">
                <a:latin typeface="Tahoma" panose="020B0604030504040204" pitchFamily="34" charset="0"/>
                <a:ea typeface="Tahoma" panose="020B0604030504040204" pitchFamily="34" charset="0"/>
                <a:cs typeface="Tahoma" panose="020B0604030504040204" pitchFamily="34" charset="0"/>
              </a:rPr>
              <a:t>holding or campaigning for public office, </a:t>
            </a:r>
          </a:p>
          <a:p>
            <a:pPr marL="0" indent="0">
              <a:lnSpc>
                <a:spcPct val="150000"/>
              </a:lnSpc>
              <a:buNone/>
            </a:pPr>
            <a:endParaRPr lang="en-US" sz="5500"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a:p>
            <a:pPr marL="0" indent="0">
              <a:lnSpc>
                <a:spcPct val="150000"/>
              </a:lnSpc>
              <a:buNone/>
            </a:pPr>
            <a:r>
              <a:rPr lang="en-US" sz="4500" dirty="0">
                <a:latin typeface="Tahoma" panose="020B0604030504040204" pitchFamily="34" charset="0"/>
                <a:ea typeface="Tahoma" panose="020B0604030504040204" pitchFamily="34" charset="0"/>
                <a:cs typeface="Tahoma" panose="020B0604030504040204" pitchFamily="34" charset="0"/>
              </a:rPr>
              <a:t>               </a:t>
            </a:r>
            <a:r>
              <a:rPr lang="en-US" sz="5500" b="1" dirty="0">
                <a:latin typeface="Tahoma" panose="020B0604030504040204" pitchFamily="34" charset="0"/>
                <a:ea typeface="Tahoma" panose="020B0604030504040204" pitchFamily="34" charset="0"/>
                <a:cs typeface="Tahoma" panose="020B0604030504040204" pitchFamily="34" charset="0"/>
              </a:rPr>
              <a:t>holding office in any political party or on </a:t>
            </a:r>
          </a:p>
          <a:p>
            <a:pPr marL="0" indent="0">
              <a:lnSpc>
                <a:spcPct val="150000"/>
              </a:lnSpc>
              <a:buNone/>
            </a:pPr>
            <a:r>
              <a:rPr lang="en-US" sz="5500" b="1" dirty="0">
                <a:latin typeface="Tahoma" panose="020B0604030504040204" pitchFamily="34" charset="0"/>
                <a:ea typeface="Tahoma" panose="020B0604030504040204" pitchFamily="34" charset="0"/>
                <a:cs typeface="Tahoma" panose="020B0604030504040204" pitchFamily="34" charset="0"/>
              </a:rPr>
              <a:t>              any political committee, and </a:t>
            </a:r>
          </a:p>
          <a:p>
            <a:pPr marL="0" indent="0">
              <a:lnSpc>
                <a:spcPct val="150000"/>
              </a:lnSpc>
              <a:buNone/>
            </a:pPr>
            <a:endParaRPr lang="en-US" sz="4500" b="1" dirty="0">
              <a:latin typeface="Tahoma" panose="020B0604030504040204" pitchFamily="34" charset="0"/>
              <a:ea typeface="Tahoma" panose="020B0604030504040204" pitchFamily="34" charset="0"/>
              <a:cs typeface="Tahoma" panose="020B0604030504040204" pitchFamily="34" charset="0"/>
            </a:endParaRPr>
          </a:p>
          <a:p>
            <a:pPr marL="0" indent="0">
              <a:lnSpc>
                <a:spcPct val="150000"/>
              </a:lnSpc>
              <a:buNone/>
            </a:pPr>
            <a:r>
              <a:rPr lang="en-US" sz="4500" dirty="0">
                <a:latin typeface="Tahoma" panose="020B0604030504040204" pitchFamily="34" charset="0"/>
                <a:ea typeface="Tahoma" panose="020B0604030504040204" pitchFamily="34" charset="0"/>
                <a:cs typeface="Tahoma" panose="020B0604030504040204" pitchFamily="34" charset="0"/>
              </a:rPr>
              <a:t>               </a:t>
            </a:r>
            <a:r>
              <a:rPr lang="en-US" sz="5500" b="1" dirty="0">
                <a:latin typeface="Tahoma" panose="020B0604030504040204" pitchFamily="34" charset="0"/>
                <a:ea typeface="Tahoma" panose="020B0604030504040204" pitchFamily="34" charset="0"/>
                <a:cs typeface="Tahoma" panose="020B0604030504040204" pitchFamily="34" charset="0"/>
              </a:rPr>
              <a:t>participating in or contributing to any</a:t>
            </a:r>
          </a:p>
          <a:p>
            <a:pPr marL="0" indent="0">
              <a:lnSpc>
                <a:spcPct val="150000"/>
              </a:lnSpc>
              <a:buNone/>
            </a:pPr>
            <a:r>
              <a:rPr lang="en-US" sz="5500" b="1" dirty="0">
                <a:latin typeface="Tahoma" panose="020B0604030504040204" pitchFamily="34" charset="0"/>
                <a:ea typeface="Tahoma" panose="020B0604030504040204" pitchFamily="34" charset="0"/>
                <a:cs typeface="Tahoma" panose="020B0604030504040204" pitchFamily="34" charset="0"/>
              </a:rPr>
              <a:t>              political campaign.</a:t>
            </a:r>
          </a:p>
          <a:p>
            <a:endParaRPr lang="en-US" sz="2200" dirty="0"/>
          </a:p>
        </p:txBody>
      </p:sp>
      <p:pic>
        <p:nvPicPr>
          <p:cNvPr id="7" name="Picture 6">
            <a:extLst>
              <a:ext uri="{FF2B5EF4-FFF2-40B4-BE49-F238E27FC236}">
                <a16:creationId xmlns:a16="http://schemas.microsoft.com/office/drawing/2014/main" id="{A0ADF80B-8623-481C-9FBF-B95136F20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4408" y="4077478"/>
            <a:ext cx="4320073" cy="1959429"/>
          </a:xfrm>
          <a:prstGeom prst="rect">
            <a:avLst/>
          </a:prstGeom>
          <a:ln w="57150">
            <a:solidFill>
              <a:schemeClr val="accent5">
                <a:lumMod val="75000"/>
              </a:schemeClr>
            </a:solidFill>
          </a:ln>
        </p:spPr>
      </p:pic>
      <p:pic>
        <p:nvPicPr>
          <p:cNvPr id="8" name="Picture 7">
            <a:extLst>
              <a:ext uri="{FF2B5EF4-FFF2-40B4-BE49-F238E27FC236}">
                <a16:creationId xmlns:a16="http://schemas.microsoft.com/office/drawing/2014/main" id="{819DCEED-7E70-465C-8DDC-4A57EEE9FE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4408" y="502485"/>
            <a:ext cx="4320073" cy="3500347"/>
          </a:xfrm>
          <a:prstGeom prst="rect">
            <a:avLst/>
          </a:prstGeom>
          <a:solidFill>
            <a:schemeClr val="accent4">
              <a:lumMod val="20000"/>
              <a:lumOff val="80000"/>
            </a:schemeClr>
          </a:solidFill>
          <a:ln w="57150">
            <a:solidFill>
              <a:schemeClr val="accent1"/>
            </a:solidFill>
          </a:ln>
        </p:spPr>
      </p:pic>
      <p:pic>
        <p:nvPicPr>
          <p:cNvPr id="3" name="Picture 2" descr="Icon&#10;&#10;Description automatically generated">
            <a:extLst>
              <a:ext uri="{FF2B5EF4-FFF2-40B4-BE49-F238E27FC236}">
                <a16:creationId xmlns:a16="http://schemas.microsoft.com/office/drawing/2014/main" id="{4F4551D0-9F35-715F-F0D4-8BAB27D8E3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457" y="2684686"/>
            <a:ext cx="584353" cy="473726"/>
          </a:xfrm>
          <a:prstGeom prst="rect">
            <a:avLst/>
          </a:prstGeom>
        </p:spPr>
      </p:pic>
      <p:pic>
        <p:nvPicPr>
          <p:cNvPr id="4" name="Picture 3" descr="Icon&#10;&#10;Description automatically generated">
            <a:extLst>
              <a:ext uri="{FF2B5EF4-FFF2-40B4-BE49-F238E27FC236}">
                <a16:creationId xmlns:a16="http://schemas.microsoft.com/office/drawing/2014/main" id="{22FE2115-6D57-5BCA-2A46-F498D24E9A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458" y="3664401"/>
            <a:ext cx="584353" cy="473726"/>
          </a:xfrm>
          <a:prstGeom prst="rect">
            <a:avLst/>
          </a:prstGeom>
        </p:spPr>
      </p:pic>
      <p:pic>
        <p:nvPicPr>
          <p:cNvPr id="9" name="Picture 8" descr="Icon&#10;&#10;Description automatically generated">
            <a:extLst>
              <a:ext uri="{FF2B5EF4-FFF2-40B4-BE49-F238E27FC236}">
                <a16:creationId xmlns:a16="http://schemas.microsoft.com/office/drawing/2014/main" id="{AC6B2E10-B1BB-3E61-0A21-755596C7CF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457" y="5057192"/>
            <a:ext cx="584353" cy="473726"/>
          </a:xfrm>
          <a:prstGeom prst="rect">
            <a:avLst/>
          </a:prstGeom>
        </p:spPr>
      </p:pic>
      <p:pic>
        <p:nvPicPr>
          <p:cNvPr id="2" name="Recorded Sound">
            <a:hlinkClick r:id="" action="ppaction://media"/>
            <a:extLst>
              <a:ext uri="{FF2B5EF4-FFF2-40B4-BE49-F238E27FC236}">
                <a16:creationId xmlns:a16="http://schemas.microsoft.com/office/drawing/2014/main" id="{BC0E864C-CCC1-234F-FED8-452F78171F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72795508"/>
      </p:ext>
    </p:extLst>
  </p:cSld>
  <p:clrMapOvr>
    <a:masterClrMapping/>
  </p:clrMapOvr>
  <mc:AlternateContent xmlns:mc="http://schemas.openxmlformats.org/markup-compatibility/2006" xmlns:p14="http://schemas.microsoft.com/office/powerpoint/2010/main">
    <mc:Choice Requires="p14">
      <p:transition spd="slow" p14:dur="2000" advTm="52974"/>
    </mc:Choice>
    <mc:Fallback xmlns="">
      <p:transition spd="slow" advTm="52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4">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9047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Shape 66">
            <a:extLst>
              <a:ext uri="{FF2B5EF4-FFF2-40B4-BE49-F238E27FC236}">
                <a16:creationId xmlns:a16="http://schemas.microsoft.com/office/drawing/2014/main" id="{9B38642C-62C4-4E31-A5D3-BB1DD8CA3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583" cy="6858478"/>
          </a:xfrm>
          <a:custGeom>
            <a:avLst/>
            <a:gdLst>
              <a:gd name="connsiteX0" fmla="*/ 0 w 8663583"/>
              <a:gd name="connsiteY0" fmla="*/ 0 h 6858478"/>
              <a:gd name="connsiteX1" fmla="*/ 480486 w 8663583"/>
              <a:gd name="connsiteY1" fmla="*/ 0 h 6858478"/>
              <a:gd name="connsiteX2" fmla="*/ 4415403 w 8663583"/>
              <a:gd name="connsiteY2" fmla="*/ 0 h 6858478"/>
              <a:gd name="connsiteX3" fmla="*/ 5481631 w 8663583"/>
              <a:gd name="connsiteY3" fmla="*/ 0 h 6858478"/>
              <a:gd name="connsiteX4" fmla="*/ 5487208 w 8663583"/>
              <a:gd name="connsiteY4" fmla="*/ 0 h 6858478"/>
              <a:gd name="connsiteX5" fmla="*/ 8663583 w 8663583"/>
              <a:gd name="connsiteY5" fmla="*/ 6858478 h 6858478"/>
              <a:gd name="connsiteX6" fmla="*/ 1239028 w 8663583"/>
              <a:gd name="connsiteY6" fmla="*/ 6858478 h 6858478"/>
              <a:gd name="connsiteX7" fmla="*/ 1239288 w 8663583"/>
              <a:gd name="connsiteY7" fmla="*/ 6857916 h 6858478"/>
              <a:gd name="connsiteX8" fmla="*/ 480486 w 8663583"/>
              <a:gd name="connsiteY8" fmla="*/ 6857916 h 6858478"/>
              <a:gd name="connsiteX9" fmla="*/ 480486 w 8663583"/>
              <a:gd name="connsiteY9" fmla="*/ 6858000 h 6858478"/>
              <a:gd name="connsiteX10" fmla="*/ 0 w 8663583"/>
              <a:gd name="connsiteY10"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3583" h="6858478">
                <a:moveTo>
                  <a:pt x="0" y="0"/>
                </a:moveTo>
                <a:lnTo>
                  <a:pt x="480486" y="0"/>
                </a:lnTo>
                <a:lnTo>
                  <a:pt x="4415403" y="0"/>
                </a:lnTo>
                <a:lnTo>
                  <a:pt x="5481631" y="0"/>
                </a:lnTo>
                <a:lnTo>
                  <a:pt x="5487208" y="0"/>
                </a:lnTo>
                <a:lnTo>
                  <a:pt x="8663583" y="6858478"/>
                </a:lnTo>
                <a:lnTo>
                  <a:pt x="1239028" y="6858478"/>
                </a:lnTo>
                <a:lnTo>
                  <a:pt x="1239288" y="6857916"/>
                </a:lnTo>
                <a:lnTo>
                  <a:pt x="480486" y="6857916"/>
                </a:lnTo>
                <a:lnTo>
                  <a:pt x="480486"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9" name="Freeform: Shape 68">
            <a:extLst>
              <a:ext uri="{FF2B5EF4-FFF2-40B4-BE49-F238E27FC236}">
                <a16:creationId xmlns:a16="http://schemas.microsoft.com/office/drawing/2014/main" id="{A9F66240-8C38-4069-A5C9-2D3FCD97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234957" cy="6858478"/>
          </a:xfrm>
          <a:custGeom>
            <a:avLst/>
            <a:gdLst>
              <a:gd name="connsiteX0" fmla="*/ 156905 w 8234957"/>
              <a:gd name="connsiteY0" fmla="*/ 0 h 6858478"/>
              <a:gd name="connsiteX1" fmla="*/ 3986777 w 8234957"/>
              <a:gd name="connsiteY1" fmla="*/ 0 h 6858478"/>
              <a:gd name="connsiteX2" fmla="*/ 5053005 w 8234957"/>
              <a:gd name="connsiteY2" fmla="*/ 0 h 6858478"/>
              <a:gd name="connsiteX3" fmla="*/ 5058582 w 8234957"/>
              <a:gd name="connsiteY3" fmla="*/ 0 h 6858478"/>
              <a:gd name="connsiteX4" fmla="*/ 8234957 w 8234957"/>
              <a:gd name="connsiteY4" fmla="*/ 6858478 h 6858478"/>
              <a:gd name="connsiteX5" fmla="*/ 810402 w 8234957"/>
              <a:gd name="connsiteY5" fmla="*/ 6858478 h 6858478"/>
              <a:gd name="connsiteX6" fmla="*/ 810662 w 8234957"/>
              <a:gd name="connsiteY6" fmla="*/ 6857916 h 6858478"/>
              <a:gd name="connsiteX7" fmla="*/ 156905 w 8234957"/>
              <a:gd name="connsiteY7" fmla="*/ 6857916 h 6858478"/>
              <a:gd name="connsiteX8" fmla="*/ 156905 w 8234957"/>
              <a:gd name="connsiteY8" fmla="*/ 6858478 h 6858478"/>
              <a:gd name="connsiteX9" fmla="*/ 0 w 8234957"/>
              <a:gd name="connsiteY9" fmla="*/ 6858478 h 6858478"/>
              <a:gd name="connsiteX10" fmla="*/ 0 w 8234957"/>
              <a:gd name="connsiteY10" fmla="*/ 479 h 6858478"/>
              <a:gd name="connsiteX11" fmla="*/ 156905 w 8234957"/>
              <a:gd name="connsiteY11" fmla="*/ 479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34957" h="6858478">
                <a:moveTo>
                  <a:pt x="156905" y="0"/>
                </a:moveTo>
                <a:lnTo>
                  <a:pt x="3986777" y="0"/>
                </a:lnTo>
                <a:lnTo>
                  <a:pt x="5053005" y="0"/>
                </a:lnTo>
                <a:lnTo>
                  <a:pt x="5058582" y="0"/>
                </a:lnTo>
                <a:lnTo>
                  <a:pt x="8234957" y="6858478"/>
                </a:lnTo>
                <a:lnTo>
                  <a:pt x="810402" y="6858478"/>
                </a:lnTo>
                <a:lnTo>
                  <a:pt x="810662" y="6857916"/>
                </a:lnTo>
                <a:lnTo>
                  <a:pt x="156905" y="6857916"/>
                </a:lnTo>
                <a:lnTo>
                  <a:pt x="156905" y="6858478"/>
                </a:lnTo>
                <a:lnTo>
                  <a:pt x="0" y="6858478"/>
                </a:lnTo>
                <a:lnTo>
                  <a:pt x="0" y="479"/>
                </a:lnTo>
                <a:lnTo>
                  <a:pt x="15690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A44B914-E092-45CF-B170-29EB5554AC6C}"/>
              </a:ext>
            </a:extLst>
          </p:cNvPr>
          <p:cNvSpPr>
            <a:spLocks noGrp="1"/>
          </p:cNvSpPr>
          <p:nvPr>
            <p:ph type="title"/>
          </p:nvPr>
        </p:nvSpPr>
        <p:spPr>
          <a:xfrm>
            <a:off x="503854" y="519638"/>
            <a:ext cx="4287411" cy="1457974"/>
          </a:xfrm>
          <a:solidFill>
            <a:schemeClr val="accent5">
              <a:lumMod val="60000"/>
              <a:lumOff val="40000"/>
            </a:schemeClr>
          </a:solidFill>
          <a:ln w="38100">
            <a:solidFill>
              <a:schemeClr val="accent5">
                <a:lumMod val="75000"/>
              </a:schemeClr>
            </a:solidFill>
          </a:ln>
        </p:spPr>
        <p:txBody>
          <a:bodyPr>
            <a:norm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STAFF</a:t>
            </a:r>
          </a:p>
        </p:txBody>
      </p:sp>
      <p:sp>
        <p:nvSpPr>
          <p:cNvPr id="3" name="Content Placeholder 2">
            <a:extLst>
              <a:ext uri="{FF2B5EF4-FFF2-40B4-BE49-F238E27FC236}">
                <a16:creationId xmlns:a16="http://schemas.microsoft.com/office/drawing/2014/main" id="{0DA204EB-87E2-4999-A931-BC670F97D36D}"/>
              </a:ext>
            </a:extLst>
          </p:cNvPr>
          <p:cNvSpPr>
            <a:spLocks noGrp="1"/>
          </p:cNvSpPr>
          <p:nvPr>
            <p:ph idx="1"/>
          </p:nvPr>
        </p:nvSpPr>
        <p:spPr>
          <a:xfrm>
            <a:off x="289249" y="1978090"/>
            <a:ext cx="5591513" cy="4194110"/>
          </a:xfrm>
        </p:spPr>
        <p:txBody>
          <a:bodyPr>
            <a:normAutofit/>
          </a:bodyPr>
          <a:lstStyle/>
          <a:p>
            <a:pPr marL="0" indent="0">
              <a:buNone/>
            </a:pPr>
            <a:endParaRPr lang="en-US" sz="2000" b="1" dirty="0">
              <a:latin typeface="Baskerville Old Face" panose="02020602080505020303" pitchFamily="18" charset="0"/>
            </a:endParaRPr>
          </a:p>
          <a:p>
            <a:endParaRPr lang="en-US" sz="2000" dirty="0">
              <a:latin typeface="Baskerville Old Face" panose="02020602080505020303" pitchFamily="18" charset="0"/>
            </a:endParaRPr>
          </a:p>
          <a:p>
            <a:endParaRPr lang="en-US" sz="2000" dirty="0">
              <a:latin typeface="Baskerville Old Face" panose="02020602080505020303" pitchFamily="18" charset="0"/>
            </a:endParaRPr>
          </a:p>
          <a:p>
            <a:endParaRPr lang="en-US" sz="2000" dirty="0"/>
          </a:p>
        </p:txBody>
      </p:sp>
      <p:sp>
        <p:nvSpPr>
          <p:cNvPr id="9" name="Rectangle 8">
            <a:extLst>
              <a:ext uri="{FF2B5EF4-FFF2-40B4-BE49-F238E27FC236}">
                <a16:creationId xmlns:a16="http://schemas.microsoft.com/office/drawing/2014/main" id="{2F23EEE5-26FF-4AFC-BE83-2B90577627C1}"/>
              </a:ext>
            </a:extLst>
          </p:cNvPr>
          <p:cNvSpPr/>
          <p:nvPr/>
        </p:nvSpPr>
        <p:spPr>
          <a:xfrm>
            <a:off x="397781" y="2284168"/>
            <a:ext cx="5368536" cy="4154984"/>
          </a:xfrm>
          <a:prstGeom prst="rect">
            <a:avLst/>
          </a:prstGeom>
        </p:spPr>
        <p:txBody>
          <a:bodyPr wrap="square">
            <a:spAutoFit/>
          </a:bodyPr>
          <a:lstStyle/>
          <a:p>
            <a:pPr>
              <a:lnSpc>
                <a:spcPct val="150000"/>
              </a:lnSpc>
            </a:pPr>
            <a:r>
              <a:rPr lang="en-US" sz="2400" b="1" dirty="0">
                <a:latin typeface="Baskerville Old Face" panose="02020602080505020303" pitchFamily="18" charset="0"/>
              </a:rPr>
              <a:t>•  </a:t>
            </a:r>
            <a:r>
              <a:rPr lang="en-US" sz="2000" dirty="0">
                <a:latin typeface="Tahoma" panose="020B0604030504040204" pitchFamily="34" charset="0"/>
                <a:ea typeface="Tahoma" panose="020B0604030504040204" pitchFamily="34" charset="0"/>
                <a:cs typeface="Tahoma" panose="020B0604030504040204" pitchFamily="34" charset="0"/>
              </a:rPr>
              <a:t>Executive Director/Chief Prosecutor</a:t>
            </a:r>
            <a:br>
              <a:rPr lang="en-US" sz="2000"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   Senior Staff Attorney	</a:t>
            </a:r>
            <a:br>
              <a:rPr lang="en-US" sz="2000"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   Education Coordinator/Staff Attorney</a:t>
            </a:r>
            <a:br>
              <a:rPr lang="en-US" sz="2000"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   Staff Attorneys (2)	</a:t>
            </a:r>
            <a:br>
              <a:rPr lang="en-US" sz="2000"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   Investigators (3)	</a:t>
            </a:r>
            <a:br>
              <a:rPr lang="en-US" sz="2000"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   Office Manager	</a:t>
            </a:r>
            <a:br>
              <a:rPr lang="en-US" sz="2000"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   Financial Disclosure Officer	</a:t>
            </a:r>
            <a:br>
              <a:rPr lang="en-US" sz="2000"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   Support Staff (2)</a:t>
            </a:r>
          </a:p>
          <a:p>
            <a:endParaRPr lang="en-US" dirty="0">
              <a:latin typeface="Baskerville Old Face" panose="02020602080505020303" pitchFamily="18" charset="0"/>
            </a:endParaRPr>
          </a:p>
        </p:txBody>
      </p:sp>
      <p:pic>
        <p:nvPicPr>
          <p:cNvPr id="10" name="Picture 9" descr="A clock is walking down the street&#10;&#10;Description automatically generated">
            <a:extLst>
              <a:ext uri="{FF2B5EF4-FFF2-40B4-BE49-F238E27FC236}">
                <a16:creationId xmlns:a16="http://schemas.microsoft.com/office/drawing/2014/main" id="{A0DEDA53-1417-4F5D-89B9-BB60EE6388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0529" y="530407"/>
            <a:ext cx="3147617" cy="5797186"/>
          </a:xfrm>
          <a:prstGeom prst="rect">
            <a:avLst/>
          </a:prstGeom>
          <a:ln w="57150">
            <a:solidFill>
              <a:schemeClr val="bg1"/>
            </a:solidFill>
          </a:ln>
        </p:spPr>
      </p:pic>
      <p:pic>
        <p:nvPicPr>
          <p:cNvPr id="4" name="Recorded Sound">
            <a:hlinkClick r:id="" action="ppaction://media"/>
            <a:extLst>
              <a:ext uri="{FF2B5EF4-FFF2-40B4-BE49-F238E27FC236}">
                <a16:creationId xmlns:a16="http://schemas.microsoft.com/office/drawing/2014/main" id="{5F06BA05-33BC-27CB-D8A7-A31C5339E5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562735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056"/>
    </mc:Choice>
    <mc:Fallback xmlns="">
      <p:transition spd="slow" advTm="15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2624</TotalTime>
  <Words>2945</Words>
  <Application>Microsoft Office PowerPoint</Application>
  <PresentationFormat>Widescreen</PresentationFormat>
  <Paragraphs>220</Paragraphs>
  <Slides>52</Slides>
  <Notes>0</Notes>
  <HiddenSlides>0</HiddenSlides>
  <MMClips>52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Meiryo</vt:lpstr>
      <vt:lpstr>Aparajita</vt:lpstr>
      <vt:lpstr>Arial</vt:lpstr>
      <vt:lpstr>Baskerville Old Face</vt:lpstr>
      <vt:lpstr>Bookman Old Style</vt:lpstr>
      <vt:lpstr>Calibri</vt:lpstr>
      <vt:lpstr>Calibri Light</vt:lpstr>
      <vt:lpstr>Ink Free</vt:lpstr>
      <vt:lpstr>Tahoma</vt:lpstr>
      <vt:lpstr>Tw Cen MT</vt:lpstr>
      <vt:lpstr>Office Theme</vt:lpstr>
      <vt:lpstr>……………………………………………………………………………………………………………………………………………………………………………………………………………………………………………..</vt:lpstr>
      <vt:lpstr> Article III, Section 7- Ethical conduct. </vt:lpstr>
      <vt:lpstr>WHAT IS “ETHICAL” CONDUCT?</vt:lpstr>
      <vt:lpstr>Ethics based on CULTURE</vt:lpstr>
      <vt:lpstr>Ethics based on CONSEQUENCES</vt:lpstr>
      <vt:lpstr>Ethics based on CHARACTER</vt:lpstr>
      <vt:lpstr>        The Code of Ethics tells us what actions to avoid, without regard to culture,  consequence, or character.  Ethical or unethical conduct is determined NOT by looking at the results, but by looking at the conduct itself and judging  its inherent rightness or wrongness.                                                  Focus on your ACTION, not the result ! ! !  </vt:lpstr>
      <vt:lpstr> (9) Members  appointed by the Governor  ■ Advisory ■ Investigative ■ Adjudicative ■ Removal </vt:lpstr>
      <vt:lpstr>STAFF</vt:lpstr>
      <vt:lpstr>Who is subject to the Code of Ethics?</vt:lpstr>
      <vt:lpstr>PowerPoint Presentation</vt:lpstr>
      <vt:lpstr>As a person subject to the Code of Ethics . . . </vt:lpstr>
      <vt:lpstr>  Family Members  Whether by blood, marriage, or adoption:  </vt:lpstr>
      <vt:lpstr>            Business Associates persons or entities with whom you are joined to achieve a common financial objective              </vt:lpstr>
      <vt:lpstr>Ongoing Business Association</vt:lpstr>
      <vt:lpstr>  A conflict of interest is a situation in which a person’s public duties and private life intersect. </vt:lpstr>
      <vt:lpstr>    Do I have a conflict of interest? Ask yourself – Is it “reasonably foreseeable” that . . .  </vt:lpstr>
      <vt:lpstr>Ask yourself: Even if there is no financial impact, is a family member, household member, business associate, or business by which I am employed a party to, or participating in, the matter being discussed? </vt:lpstr>
      <vt:lpstr>HOW TO RECUSE</vt:lpstr>
      <vt:lpstr> NEPOTISM</vt:lpstr>
      <vt:lpstr>As someone who is subject to the Code of Ethics . . .</vt:lpstr>
      <vt:lpstr>The Code’s prohibitions against nepotism apply regardless of whether, for example, a family or household member is objectively the most qualified candidate for a job or is deserving of a promotion.</vt:lpstr>
      <vt:lpstr>Examples . . .</vt:lpstr>
      <vt:lpstr>ADVOCACY / SUPERVISION</vt:lpstr>
      <vt:lpstr>RECUSAL</vt:lpstr>
      <vt:lpstr>No person subject to the Code of Ethics may enter into any contract with a state or municipal agency unless . . . </vt:lpstr>
      <vt:lpstr>  . . . the contract has been awarded through an open and public process, including prior public notice and subsequent public disclosure of all proposals considered and contracts awarded.   </vt:lpstr>
      <vt:lpstr>   SECONDARY EMPLOYMENT</vt:lpstr>
      <vt:lpstr> Factors Considered  ♦  nexus between public duties &amp; private employment   ♦ work must be completed outside normal work hours &amp;  without use of public resources  ♦ may not appear before own agency  ♦ work must be conducted outside of areas over which  you have decision-making jurisdiction  ♦ may not use public position to solicit  business or customers </vt:lpstr>
      <vt:lpstr>Confidential Information</vt:lpstr>
      <vt:lpstr>THE GIFT RULE</vt:lpstr>
      <vt:lpstr>PowerPoint Presentation</vt:lpstr>
      <vt:lpstr>EXCEPTIONS</vt:lpstr>
      <vt:lpstr>EXCEPTIONS</vt:lpstr>
      <vt:lpstr> Transactions with Subordinates </vt:lpstr>
      <vt:lpstr>  Exceptions include . . . </vt:lpstr>
      <vt:lpstr> No person subject to the Code of Ethics shall solicit or request, directly or through a surrogate,  political contributions from a subordinate over whom that person exercises official supervisory responsibilities.  </vt:lpstr>
      <vt:lpstr>REVOLVING DOOR</vt:lpstr>
      <vt:lpstr>No elected or appointed official may accept any appointment or election that requires approval by the body of which that official is or was a member,  to any position which carries with it financial benefit.    This prohibition continues for one (1) year after the termination of that person’s membership in or on such body.  </vt:lpstr>
      <vt:lpstr>     As a person who is subject to the Code of Ethics . . .     </vt:lpstr>
      <vt:lpstr>   Representation Defined participation in the presentation of evidence or arguments before an agency for the purpose of influencing the judgment of that agency in your own favor or in favor of another  </vt:lpstr>
      <vt:lpstr>   Hardship Exception</vt:lpstr>
      <vt:lpstr>PowerPoint Presentation</vt:lpstr>
      <vt:lpstr>Filing a Complaint</vt:lpstr>
      <vt:lpstr>ADVISORY OPINIONS </vt:lpstr>
      <vt:lpstr>How Do I Request An Advisory Opinion?</vt:lpstr>
      <vt:lpstr>What Happens After I Submit  My Request?</vt:lpstr>
      <vt:lpstr>Who is required to file a   Yearly Financial Statement?</vt:lpstr>
      <vt:lpstr>The Purpose of Financial Disclosure</vt:lpstr>
      <vt:lpstr>When Must The Yearly Financial Statement Be Filed? </vt:lpstr>
      <vt:lpstr> or within (30) days after: </vt:lpstr>
      <vt:lpstr>                                          RHODE ISLAND ETHICS COMMISSION                40 Fountain Street, 8th Floor      Providence, RI 02903      T: (401) 222-3790      F: (401) 222-3382       ethics.email@ethics.ri.gov      https://ethics.ri.gov            Monday through Friday      8:30 a.m. – 4:30 p.m.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RHODE ISLAND  ETHICS COMMISSION  </dc:title>
  <dc:creator>Radiches, Lynne (ETHICS)</dc:creator>
  <cp:lastModifiedBy>Radiches, Lynne (ETHICS)</cp:lastModifiedBy>
  <cp:revision>17</cp:revision>
  <cp:lastPrinted>2025-10-29T19:23:54Z</cp:lastPrinted>
  <dcterms:created xsi:type="dcterms:W3CDTF">2021-08-18T19:33:30Z</dcterms:created>
  <dcterms:modified xsi:type="dcterms:W3CDTF">2025-12-01T14:42:07Z</dcterms:modified>
</cp:coreProperties>
</file>